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76" r:id="rId4"/>
    <p:sldId id="259" r:id="rId5"/>
    <p:sldId id="260" r:id="rId6"/>
    <p:sldId id="263" r:id="rId7"/>
    <p:sldId id="264" r:id="rId8"/>
    <p:sldId id="266" r:id="rId9"/>
    <p:sldId id="267" r:id="rId10"/>
    <p:sldId id="268" r:id="rId11"/>
    <p:sldId id="269" r:id="rId12"/>
    <p:sldId id="270" r:id="rId13"/>
    <p:sldId id="258" r:id="rId14"/>
    <p:sldId id="277" r:id="rId15"/>
    <p:sldId id="278" r:id="rId16"/>
    <p:sldId id="261" r:id="rId17"/>
    <p:sldId id="262" r:id="rId18"/>
    <p:sldId id="279" r:id="rId19"/>
    <p:sldId id="280" r:id="rId20"/>
    <p:sldId id="281" r:id="rId21"/>
    <p:sldId id="282" r:id="rId22"/>
    <p:sldId id="283" r:id="rId23"/>
    <p:sldId id="284" r:id="rId24"/>
    <p:sldId id="285" r:id="rId25"/>
    <p:sldId id="265" r:id="rId26"/>
    <p:sldId id="286" r:id="rId27"/>
    <p:sldId id="287" r:id="rId28"/>
    <p:sldId id="288" r:id="rId29"/>
    <p:sldId id="289" r:id="rId30"/>
    <p:sldId id="290" r:id="rId31"/>
    <p:sldId id="291" r:id="rId32"/>
    <p:sldId id="27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9"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3" d="100"/>
          <a:sy n="43" d="100"/>
        </p:scale>
        <p:origin x="1114" y="5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1" y="6350"/>
            <a:ext cx="12187767"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it-IT" sz="1800"/>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it-IT" sz="1800"/>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sz="1800"/>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it-IT" sz="1800"/>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it-IT" sz="1800"/>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it-IT" sz="1800"/>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sz="1800"/>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it-IT" sz="1800"/>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it-IT" sz="1800"/>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it-IT" sz="1800"/>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sz="1800"/>
              </a:p>
            </p:txBody>
          </p:sp>
        </p:grpSp>
      </p:grpSp>
      <p:sp>
        <p:nvSpPr>
          <p:cNvPr id="139280" name="Rectangle 16"/>
          <p:cNvSpPr>
            <a:spLocks noGrp="1" noChangeArrowheads="1"/>
          </p:cNvSpPr>
          <p:nvPr>
            <p:ph type="ctrTitle" sz="quarter"/>
          </p:nvPr>
        </p:nvSpPr>
        <p:spPr>
          <a:xfrm>
            <a:off x="1422400" y="1997076"/>
            <a:ext cx="9448800" cy="1431925"/>
          </a:xfrm>
        </p:spPr>
        <p:txBody>
          <a:bodyPr anchor="b"/>
          <a:lstStyle>
            <a:lvl1pPr>
              <a:defRPr/>
            </a:lvl1pPr>
          </a:lstStyle>
          <a:p>
            <a:r>
              <a:rPr lang="it-IT"/>
              <a:t>Fare clic per modificare lo stile del titolo</a:t>
            </a:r>
          </a:p>
        </p:txBody>
      </p:sp>
      <p:sp>
        <p:nvSpPr>
          <p:cNvPr id="139281" name="Rectangle 17"/>
          <p:cNvSpPr>
            <a:spLocks noGrp="1" noChangeArrowheads="1"/>
          </p:cNvSpPr>
          <p:nvPr>
            <p:ph type="subTitle" sz="quarter" idx="1"/>
          </p:nvPr>
        </p:nvSpPr>
        <p:spPr>
          <a:xfrm>
            <a:off x="1422400" y="3886200"/>
            <a:ext cx="85344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18" name="Rectangle 18"/>
          <p:cNvSpPr>
            <a:spLocks noGrp="1" noChangeArrowheads="1"/>
          </p:cNvSpPr>
          <p:nvPr>
            <p:ph type="dt" sz="quarter" idx="10"/>
          </p:nvPr>
        </p:nvSpPr>
        <p:spPr/>
        <p:txBody>
          <a:bodyPr/>
          <a:lstStyle>
            <a:lvl1pPr>
              <a:defRPr smtClean="0"/>
            </a:lvl1pPr>
          </a:lstStyle>
          <a:p>
            <a:pPr>
              <a:defRPr/>
            </a:pPr>
            <a:fld id="{E41B1D52-9737-496D-881F-3B5DE4C623F5}" type="datetimeFigureOut">
              <a:rPr lang="it-IT"/>
              <a:pPr>
                <a:defRPr/>
              </a:pPr>
              <a:t>12/06/2023</a:t>
            </a:fld>
            <a:endParaRPr lang="it-IT"/>
          </a:p>
        </p:txBody>
      </p:sp>
      <p:sp>
        <p:nvSpPr>
          <p:cNvPr id="19" name="Rectangle 19"/>
          <p:cNvSpPr>
            <a:spLocks noGrp="1" noChangeArrowheads="1"/>
          </p:cNvSpPr>
          <p:nvPr>
            <p:ph type="ftr" sz="quarter" idx="11"/>
          </p:nvPr>
        </p:nvSpPr>
        <p:spPr>
          <a:xfrm>
            <a:off x="4470400" y="6248400"/>
            <a:ext cx="3860800" cy="457200"/>
          </a:xfrm>
        </p:spPr>
        <p:txBody>
          <a:bodyPr/>
          <a:lstStyle>
            <a:lvl1pPr>
              <a:defRPr smtClean="0"/>
            </a:lvl1pPr>
          </a:lstStyle>
          <a:p>
            <a:pPr>
              <a:defRPr/>
            </a:pPr>
            <a:endParaRPr lang="it-IT"/>
          </a:p>
        </p:txBody>
      </p:sp>
      <p:sp>
        <p:nvSpPr>
          <p:cNvPr id="20" name="Rectangle 20"/>
          <p:cNvSpPr>
            <a:spLocks noGrp="1" noChangeArrowheads="1"/>
          </p:cNvSpPr>
          <p:nvPr>
            <p:ph type="sldNum" sz="quarter" idx="12"/>
          </p:nvPr>
        </p:nvSpPr>
        <p:spPr/>
        <p:txBody>
          <a:bodyPr/>
          <a:lstStyle>
            <a:lvl1pPr>
              <a:defRPr smtClean="0"/>
            </a:lvl1pPr>
          </a:lstStyle>
          <a:p>
            <a:pPr>
              <a:defRPr/>
            </a:pPr>
            <a:fld id="{30F640FC-9B36-47CA-818D-D5FF1A28427C}" type="slidenum">
              <a:rPr lang="it-IT"/>
              <a:pPr>
                <a:defRPr/>
              </a:pPr>
              <a:t>‹N›</a:t>
            </a:fld>
            <a:endParaRPr lang="it-IT"/>
          </a:p>
        </p:txBody>
      </p:sp>
    </p:spTree>
    <p:extLst>
      <p:ext uri="{BB962C8B-B14F-4D97-AF65-F5344CB8AC3E}">
        <p14:creationId xmlns:p14="http://schemas.microsoft.com/office/powerpoint/2010/main" val="1731765385"/>
      </p:ext>
    </p:extLst>
  </p:cSld>
  <p:clrMapOvr>
    <a:masterClrMapping/>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fld id="{82724A9F-FCA2-4FAC-929E-6577144F9521}" type="datetimeFigureOut">
              <a:rPr lang="it-IT"/>
              <a:pPr>
                <a:defRPr/>
              </a:pPr>
              <a:t>12/06/2023</a:t>
            </a:fld>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B6049E1B-24C5-47E6-A06A-88F1AEA38E67}" type="slidenum">
              <a:rPr lang="it-IT"/>
              <a:pPr>
                <a:defRPr/>
              </a:pPr>
              <a:t>‹N›</a:t>
            </a:fld>
            <a:endParaRPr lang="it-IT"/>
          </a:p>
        </p:txBody>
      </p:sp>
    </p:spTree>
    <p:extLst>
      <p:ext uri="{BB962C8B-B14F-4D97-AF65-F5344CB8AC3E}">
        <p14:creationId xmlns:p14="http://schemas.microsoft.com/office/powerpoint/2010/main" val="3317146259"/>
      </p:ext>
    </p:extLst>
  </p:cSld>
  <p:clrMapOvr>
    <a:masterClrMapping/>
  </p:clrMapOvr>
  <p:transition spd="slow">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66200" y="304800"/>
            <a:ext cx="2514600"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422400" y="304800"/>
            <a:ext cx="7340600"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fld id="{4E366153-B8A4-4A23-9C40-19ED9A0DA371}" type="datetimeFigureOut">
              <a:rPr lang="it-IT"/>
              <a:pPr>
                <a:defRPr/>
              </a:pPr>
              <a:t>12/06/2023</a:t>
            </a:fld>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97F4E596-74C0-4DE7-98F4-646B6321D726}" type="slidenum">
              <a:rPr lang="it-IT"/>
              <a:pPr>
                <a:defRPr/>
              </a:pPr>
              <a:t>‹N›</a:t>
            </a:fld>
            <a:endParaRPr lang="it-IT"/>
          </a:p>
        </p:txBody>
      </p:sp>
    </p:spTree>
    <p:extLst>
      <p:ext uri="{BB962C8B-B14F-4D97-AF65-F5344CB8AC3E}">
        <p14:creationId xmlns:p14="http://schemas.microsoft.com/office/powerpoint/2010/main" val="574181756"/>
      </p:ext>
    </p:extLst>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17"/>
          <p:cNvSpPr>
            <a:spLocks noGrp="1" noChangeArrowheads="1"/>
          </p:cNvSpPr>
          <p:nvPr>
            <p:ph type="dt" sz="half" idx="10"/>
          </p:nvPr>
        </p:nvSpPr>
        <p:spPr>
          <a:ln/>
        </p:spPr>
        <p:txBody>
          <a:bodyPr/>
          <a:lstStyle>
            <a:lvl1pPr>
              <a:defRPr/>
            </a:lvl1pPr>
          </a:lstStyle>
          <a:p>
            <a:pPr>
              <a:defRPr/>
            </a:pPr>
            <a:fld id="{4348DAAD-745F-4106-A1A4-1F297DFE7449}" type="datetimeFigureOut">
              <a:rPr lang="it-IT"/>
              <a:pPr>
                <a:defRPr/>
              </a:pPr>
              <a:t>12/06/2023</a:t>
            </a:fld>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A196F515-F9A8-4B76-B8C1-8E42C02333E1}" type="slidenum">
              <a:rPr lang="it-IT"/>
              <a:pPr>
                <a:defRPr/>
              </a:pPr>
              <a:t>‹N›</a:t>
            </a:fld>
            <a:endParaRPr lang="it-IT"/>
          </a:p>
        </p:txBody>
      </p:sp>
    </p:spTree>
    <p:extLst>
      <p:ext uri="{BB962C8B-B14F-4D97-AF65-F5344CB8AC3E}">
        <p14:creationId xmlns:p14="http://schemas.microsoft.com/office/powerpoint/2010/main" val="1138417131"/>
      </p:ext>
    </p:extLst>
  </p:cSld>
  <p:clrMapOvr>
    <a:masterClrMapping/>
  </p:clrMapOvr>
  <p:transition spd="slow">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fld id="{78DDF6A1-817B-488F-A98B-511F3B5CFA03}" type="datetimeFigureOut">
              <a:rPr lang="it-IT"/>
              <a:pPr>
                <a:defRPr/>
              </a:pPr>
              <a:t>12/06/2023</a:t>
            </a:fld>
            <a:endParaRPr lang="it-IT"/>
          </a:p>
        </p:txBody>
      </p:sp>
      <p:sp>
        <p:nvSpPr>
          <p:cNvPr id="5" name="Rectangle 18"/>
          <p:cNvSpPr>
            <a:spLocks noGrp="1" noChangeArrowheads="1"/>
          </p:cNvSpPr>
          <p:nvPr>
            <p:ph type="ftr" sz="quarter" idx="11"/>
          </p:nvPr>
        </p:nvSpPr>
        <p:spPr>
          <a:ln/>
        </p:spPr>
        <p:txBody>
          <a:bodyPr/>
          <a:lstStyle>
            <a:lvl1pPr>
              <a:defRPr/>
            </a:lvl1pPr>
          </a:lstStyle>
          <a:p>
            <a:pPr>
              <a:defRPr/>
            </a:pPr>
            <a:endParaRPr lang="it-IT"/>
          </a:p>
        </p:txBody>
      </p:sp>
      <p:sp>
        <p:nvSpPr>
          <p:cNvPr id="6" name="Rectangle 19"/>
          <p:cNvSpPr>
            <a:spLocks noGrp="1" noChangeArrowheads="1"/>
          </p:cNvSpPr>
          <p:nvPr>
            <p:ph type="sldNum" sz="quarter" idx="12"/>
          </p:nvPr>
        </p:nvSpPr>
        <p:spPr>
          <a:ln/>
        </p:spPr>
        <p:txBody>
          <a:bodyPr/>
          <a:lstStyle>
            <a:lvl1pPr>
              <a:defRPr/>
            </a:lvl1pPr>
          </a:lstStyle>
          <a:p>
            <a:pPr>
              <a:defRPr/>
            </a:pPr>
            <a:fld id="{59C1DD6D-F7BD-4954-9341-9A1FC9D4AD7F}" type="slidenum">
              <a:rPr lang="it-IT"/>
              <a:pPr>
                <a:defRPr/>
              </a:pPr>
              <a:t>‹N›</a:t>
            </a:fld>
            <a:endParaRPr lang="it-IT"/>
          </a:p>
        </p:txBody>
      </p:sp>
    </p:spTree>
    <p:extLst>
      <p:ext uri="{BB962C8B-B14F-4D97-AF65-F5344CB8AC3E}">
        <p14:creationId xmlns:p14="http://schemas.microsoft.com/office/powerpoint/2010/main" val="3538697439"/>
      </p:ext>
    </p:extLst>
  </p:cSld>
  <p:clrMapOvr>
    <a:masterClrMapping/>
  </p:clrMapOvr>
  <p:transition spd="slow">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4224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553200" y="1981200"/>
            <a:ext cx="4927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17"/>
          <p:cNvSpPr>
            <a:spLocks noGrp="1" noChangeArrowheads="1"/>
          </p:cNvSpPr>
          <p:nvPr>
            <p:ph type="dt" sz="half" idx="10"/>
          </p:nvPr>
        </p:nvSpPr>
        <p:spPr>
          <a:ln/>
        </p:spPr>
        <p:txBody>
          <a:bodyPr/>
          <a:lstStyle>
            <a:lvl1pPr>
              <a:defRPr/>
            </a:lvl1pPr>
          </a:lstStyle>
          <a:p>
            <a:pPr>
              <a:defRPr/>
            </a:pPr>
            <a:fld id="{73CA3338-1D9D-4151-82FF-02CAE9A4F53D}" type="datetimeFigureOut">
              <a:rPr lang="it-IT"/>
              <a:pPr>
                <a:defRPr/>
              </a:pPr>
              <a:t>12/06/2023</a:t>
            </a:fld>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29DD0C9F-E17D-4597-A07C-1A877FEF4065}" type="slidenum">
              <a:rPr lang="it-IT"/>
              <a:pPr>
                <a:defRPr/>
              </a:pPr>
              <a:t>‹N›</a:t>
            </a:fld>
            <a:endParaRPr lang="it-IT"/>
          </a:p>
        </p:txBody>
      </p:sp>
    </p:spTree>
    <p:extLst>
      <p:ext uri="{BB962C8B-B14F-4D97-AF65-F5344CB8AC3E}">
        <p14:creationId xmlns:p14="http://schemas.microsoft.com/office/powerpoint/2010/main" val="346079316"/>
      </p:ext>
    </p:extLst>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17"/>
          <p:cNvSpPr>
            <a:spLocks noGrp="1" noChangeArrowheads="1"/>
          </p:cNvSpPr>
          <p:nvPr>
            <p:ph type="dt" sz="half" idx="10"/>
          </p:nvPr>
        </p:nvSpPr>
        <p:spPr>
          <a:ln/>
        </p:spPr>
        <p:txBody>
          <a:bodyPr/>
          <a:lstStyle>
            <a:lvl1pPr>
              <a:defRPr/>
            </a:lvl1pPr>
          </a:lstStyle>
          <a:p>
            <a:pPr>
              <a:defRPr/>
            </a:pPr>
            <a:fld id="{51C2491B-F7A7-4F9B-ADF8-0F5B435EEA44}" type="datetimeFigureOut">
              <a:rPr lang="it-IT"/>
              <a:pPr>
                <a:defRPr/>
              </a:pPr>
              <a:t>12/06/2023</a:t>
            </a:fld>
            <a:endParaRPr lang="it-IT"/>
          </a:p>
        </p:txBody>
      </p:sp>
      <p:sp>
        <p:nvSpPr>
          <p:cNvPr id="8" name="Rectangle 18"/>
          <p:cNvSpPr>
            <a:spLocks noGrp="1" noChangeArrowheads="1"/>
          </p:cNvSpPr>
          <p:nvPr>
            <p:ph type="ftr" sz="quarter" idx="11"/>
          </p:nvPr>
        </p:nvSpPr>
        <p:spPr>
          <a:ln/>
        </p:spPr>
        <p:txBody>
          <a:bodyPr/>
          <a:lstStyle>
            <a:lvl1pPr>
              <a:defRPr/>
            </a:lvl1pPr>
          </a:lstStyle>
          <a:p>
            <a:pPr>
              <a:defRPr/>
            </a:pPr>
            <a:endParaRPr lang="it-IT"/>
          </a:p>
        </p:txBody>
      </p:sp>
      <p:sp>
        <p:nvSpPr>
          <p:cNvPr id="9" name="Rectangle 19"/>
          <p:cNvSpPr>
            <a:spLocks noGrp="1" noChangeArrowheads="1"/>
          </p:cNvSpPr>
          <p:nvPr>
            <p:ph type="sldNum" sz="quarter" idx="12"/>
          </p:nvPr>
        </p:nvSpPr>
        <p:spPr>
          <a:ln/>
        </p:spPr>
        <p:txBody>
          <a:bodyPr/>
          <a:lstStyle>
            <a:lvl1pPr>
              <a:defRPr/>
            </a:lvl1pPr>
          </a:lstStyle>
          <a:p>
            <a:pPr>
              <a:defRPr/>
            </a:pPr>
            <a:fld id="{A6C47068-E3B5-4069-983F-86F7F3EA2762}" type="slidenum">
              <a:rPr lang="it-IT"/>
              <a:pPr>
                <a:defRPr/>
              </a:pPr>
              <a:t>‹N›</a:t>
            </a:fld>
            <a:endParaRPr lang="it-IT"/>
          </a:p>
        </p:txBody>
      </p:sp>
    </p:spTree>
    <p:extLst>
      <p:ext uri="{BB962C8B-B14F-4D97-AF65-F5344CB8AC3E}">
        <p14:creationId xmlns:p14="http://schemas.microsoft.com/office/powerpoint/2010/main" val="2368609040"/>
      </p:ext>
    </p:extLst>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17"/>
          <p:cNvSpPr>
            <a:spLocks noGrp="1" noChangeArrowheads="1"/>
          </p:cNvSpPr>
          <p:nvPr>
            <p:ph type="dt" sz="half" idx="10"/>
          </p:nvPr>
        </p:nvSpPr>
        <p:spPr>
          <a:ln/>
        </p:spPr>
        <p:txBody>
          <a:bodyPr/>
          <a:lstStyle>
            <a:lvl1pPr>
              <a:defRPr/>
            </a:lvl1pPr>
          </a:lstStyle>
          <a:p>
            <a:pPr>
              <a:defRPr/>
            </a:pPr>
            <a:fld id="{81DD9843-4139-433F-8762-C4D11DBAB14E}" type="datetimeFigureOut">
              <a:rPr lang="it-IT"/>
              <a:pPr>
                <a:defRPr/>
              </a:pPr>
              <a:t>12/06/2023</a:t>
            </a:fld>
            <a:endParaRPr lang="it-IT"/>
          </a:p>
        </p:txBody>
      </p:sp>
      <p:sp>
        <p:nvSpPr>
          <p:cNvPr id="4" name="Rectangle 18"/>
          <p:cNvSpPr>
            <a:spLocks noGrp="1" noChangeArrowheads="1"/>
          </p:cNvSpPr>
          <p:nvPr>
            <p:ph type="ftr" sz="quarter" idx="11"/>
          </p:nvPr>
        </p:nvSpPr>
        <p:spPr>
          <a:ln/>
        </p:spPr>
        <p:txBody>
          <a:bodyPr/>
          <a:lstStyle>
            <a:lvl1pPr>
              <a:defRPr/>
            </a:lvl1pPr>
          </a:lstStyle>
          <a:p>
            <a:pPr>
              <a:defRPr/>
            </a:pPr>
            <a:endParaRPr lang="it-IT"/>
          </a:p>
        </p:txBody>
      </p:sp>
      <p:sp>
        <p:nvSpPr>
          <p:cNvPr id="5" name="Rectangle 19"/>
          <p:cNvSpPr>
            <a:spLocks noGrp="1" noChangeArrowheads="1"/>
          </p:cNvSpPr>
          <p:nvPr>
            <p:ph type="sldNum" sz="quarter" idx="12"/>
          </p:nvPr>
        </p:nvSpPr>
        <p:spPr>
          <a:ln/>
        </p:spPr>
        <p:txBody>
          <a:bodyPr/>
          <a:lstStyle>
            <a:lvl1pPr>
              <a:defRPr/>
            </a:lvl1pPr>
          </a:lstStyle>
          <a:p>
            <a:pPr>
              <a:defRPr/>
            </a:pPr>
            <a:fld id="{2126B60C-F95A-4437-8D65-DA6CD3967C13}" type="slidenum">
              <a:rPr lang="it-IT"/>
              <a:pPr>
                <a:defRPr/>
              </a:pPr>
              <a:t>‹N›</a:t>
            </a:fld>
            <a:endParaRPr lang="it-IT"/>
          </a:p>
        </p:txBody>
      </p:sp>
    </p:spTree>
    <p:extLst>
      <p:ext uri="{BB962C8B-B14F-4D97-AF65-F5344CB8AC3E}">
        <p14:creationId xmlns:p14="http://schemas.microsoft.com/office/powerpoint/2010/main" val="2333228500"/>
      </p:ext>
    </p:extLst>
  </p:cSld>
  <p:clrMapOvr>
    <a:masterClrMapping/>
  </p:clrMapOvr>
  <p:transition spd="slow">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57FB719C-0739-406E-BBB1-DC5360E56D51}" type="datetimeFigureOut">
              <a:rPr lang="it-IT"/>
              <a:pPr>
                <a:defRPr/>
              </a:pPr>
              <a:t>12/06/2023</a:t>
            </a:fld>
            <a:endParaRPr lang="it-IT"/>
          </a:p>
        </p:txBody>
      </p:sp>
      <p:sp>
        <p:nvSpPr>
          <p:cNvPr id="3" name="Rectangle 18"/>
          <p:cNvSpPr>
            <a:spLocks noGrp="1" noChangeArrowheads="1"/>
          </p:cNvSpPr>
          <p:nvPr>
            <p:ph type="ftr" sz="quarter" idx="11"/>
          </p:nvPr>
        </p:nvSpPr>
        <p:spPr>
          <a:ln/>
        </p:spPr>
        <p:txBody>
          <a:bodyPr/>
          <a:lstStyle>
            <a:lvl1pPr>
              <a:defRPr/>
            </a:lvl1pPr>
          </a:lstStyle>
          <a:p>
            <a:pPr>
              <a:defRPr/>
            </a:pPr>
            <a:endParaRPr lang="it-IT"/>
          </a:p>
        </p:txBody>
      </p:sp>
      <p:sp>
        <p:nvSpPr>
          <p:cNvPr id="4" name="Rectangle 19"/>
          <p:cNvSpPr>
            <a:spLocks noGrp="1" noChangeArrowheads="1"/>
          </p:cNvSpPr>
          <p:nvPr>
            <p:ph type="sldNum" sz="quarter" idx="12"/>
          </p:nvPr>
        </p:nvSpPr>
        <p:spPr>
          <a:ln/>
        </p:spPr>
        <p:txBody>
          <a:bodyPr/>
          <a:lstStyle>
            <a:lvl1pPr>
              <a:defRPr/>
            </a:lvl1pPr>
          </a:lstStyle>
          <a:p>
            <a:pPr>
              <a:defRPr/>
            </a:pPr>
            <a:fld id="{C4EA4C61-F7A7-4F48-9E24-860790571738}" type="slidenum">
              <a:rPr lang="it-IT"/>
              <a:pPr>
                <a:defRPr/>
              </a:pPr>
              <a:t>‹N›</a:t>
            </a:fld>
            <a:endParaRPr lang="it-IT"/>
          </a:p>
        </p:txBody>
      </p:sp>
    </p:spTree>
    <p:extLst>
      <p:ext uri="{BB962C8B-B14F-4D97-AF65-F5344CB8AC3E}">
        <p14:creationId xmlns:p14="http://schemas.microsoft.com/office/powerpoint/2010/main" val="2816221817"/>
      </p:ext>
    </p:extLst>
  </p:cSld>
  <p:clrMapOvr>
    <a:masterClrMapping/>
  </p:clrMapOvr>
  <p:transition spd="slow">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fld id="{4369957B-5807-4181-BDD7-A9579888FE3D}" type="datetimeFigureOut">
              <a:rPr lang="it-IT"/>
              <a:pPr>
                <a:defRPr/>
              </a:pPr>
              <a:t>12/06/2023</a:t>
            </a:fld>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480B6A39-3684-4328-BB6A-49D12AA1E3F2}" type="slidenum">
              <a:rPr lang="it-IT"/>
              <a:pPr>
                <a:defRPr/>
              </a:pPr>
              <a:t>‹N›</a:t>
            </a:fld>
            <a:endParaRPr lang="it-IT"/>
          </a:p>
        </p:txBody>
      </p:sp>
    </p:spTree>
    <p:extLst>
      <p:ext uri="{BB962C8B-B14F-4D97-AF65-F5344CB8AC3E}">
        <p14:creationId xmlns:p14="http://schemas.microsoft.com/office/powerpoint/2010/main" val="1428131676"/>
      </p:ext>
    </p:extLst>
  </p:cSld>
  <p:clrMapOvr>
    <a:masterClrMapping/>
  </p:clrMapOvr>
  <p:transition spd="slow">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fld id="{90F70DEF-CBC4-4730-8612-059DCF2B61D5}" type="datetimeFigureOut">
              <a:rPr lang="it-IT"/>
              <a:pPr>
                <a:defRPr/>
              </a:pPr>
              <a:t>12/06/2023</a:t>
            </a:fld>
            <a:endParaRPr lang="it-IT"/>
          </a:p>
        </p:txBody>
      </p:sp>
      <p:sp>
        <p:nvSpPr>
          <p:cNvPr id="6" name="Rectangle 18"/>
          <p:cNvSpPr>
            <a:spLocks noGrp="1" noChangeArrowheads="1"/>
          </p:cNvSpPr>
          <p:nvPr>
            <p:ph type="ftr" sz="quarter" idx="11"/>
          </p:nvPr>
        </p:nvSpPr>
        <p:spPr>
          <a:ln/>
        </p:spPr>
        <p:txBody>
          <a:bodyPr/>
          <a:lstStyle>
            <a:lvl1pPr>
              <a:defRPr/>
            </a:lvl1pPr>
          </a:lstStyle>
          <a:p>
            <a:pPr>
              <a:defRPr/>
            </a:pPr>
            <a:endParaRPr lang="it-IT"/>
          </a:p>
        </p:txBody>
      </p:sp>
      <p:sp>
        <p:nvSpPr>
          <p:cNvPr id="7" name="Rectangle 19"/>
          <p:cNvSpPr>
            <a:spLocks noGrp="1" noChangeArrowheads="1"/>
          </p:cNvSpPr>
          <p:nvPr>
            <p:ph type="sldNum" sz="quarter" idx="12"/>
          </p:nvPr>
        </p:nvSpPr>
        <p:spPr>
          <a:ln/>
        </p:spPr>
        <p:txBody>
          <a:bodyPr/>
          <a:lstStyle>
            <a:lvl1pPr>
              <a:defRPr/>
            </a:lvl1pPr>
          </a:lstStyle>
          <a:p>
            <a:pPr>
              <a:defRPr/>
            </a:pPr>
            <a:fld id="{4D2FC930-F27D-49F8-923C-4754B87B32C1}" type="slidenum">
              <a:rPr lang="it-IT"/>
              <a:pPr>
                <a:defRPr/>
              </a:pPr>
              <a:t>‹N›</a:t>
            </a:fld>
            <a:endParaRPr lang="it-IT"/>
          </a:p>
        </p:txBody>
      </p:sp>
    </p:spTree>
    <p:extLst>
      <p:ext uri="{BB962C8B-B14F-4D97-AF65-F5344CB8AC3E}">
        <p14:creationId xmlns:p14="http://schemas.microsoft.com/office/powerpoint/2010/main" val="2449607526"/>
      </p:ext>
    </p:extLst>
  </p:cSld>
  <p:clrMapOvr>
    <a:masterClrMapping/>
  </p:clrMapOvr>
  <p:transition spd="slow">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6350"/>
            <a:ext cx="12187767" cy="6851650"/>
            <a:chOff x="0" y="4"/>
            <a:chExt cx="5758" cy="4316"/>
          </a:xfrm>
        </p:grpSpPr>
        <p:sp>
          <p:nvSpPr>
            <p:cNvPr id="138243"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it-IT" sz="1800"/>
            </a:p>
          </p:txBody>
        </p:sp>
        <p:sp>
          <p:nvSpPr>
            <p:cNvPr id="138244"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it-IT" sz="1800"/>
            </a:p>
          </p:txBody>
        </p:sp>
        <p:grpSp>
          <p:nvGrpSpPr>
            <p:cNvPr id="1034" name="Group 5"/>
            <p:cNvGrpSpPr>
              <a:grpSpLocks/>
            </p:cNvGrpSpPr>
            <p:nvPr userDrawn="1"/>
          </p:nvGrpSpPr>
          <p:grpSpPr bwMode="auto">
            <a:xfrm>
              <a:off x="0" y="4"/>
              <a:ext cx="5758" cy="4316"/>
              <a:chOff x="0" y="4"/>
              <a:chExt cx="5758" cy="4316"/>
            </a:xfrm>
          </p:grpSpPr>
          <p:sp>
            <p:nvSpPr>
              <p:cNvPr id="138246"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it-IT" sz="1800"/>
              </a:p>
            </p:txBody>
          </p:sp>
          <p:sp>
            <p:nvSpPr>
              <p:cNvPr id="138247"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sz="1800"/>
              </a:p>
            </p:txBody>
          </p:sp>
          <p:sp>
            <p:nvSpPr>
              <p:cNvPr id="138248"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it-IT" sz="1800"/>
              </a:p>
            </p:txBody>
          </p:sp>
          <p:sp>
            <p:nvSpPr>
              <p:cNvPr id="138249"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it-IT" sz="1800"/>
              </a:p>
            </p:txBody>
          </p:sp>
          <p:sp>
            <p:nvSpPr>
              <p:cNvPr id="138250"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it-IT" sz="1800"/>
              </a:p>
            </p:txBody>
          </p:sp>
          <p:sp>
            <p:nvSpPr>
              <p:cNvPr id="138251"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sz="1800"/>
              </a:p>
            </p:txBody>
          </p:sp>
          <p:sp>
            <p:nvSpPr>
              <p:cNvPr id="138252"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it-IT" sz="1800"/>
              </a:p>
            </p:txBody>
          </p:sp>
          <p:sp>
            <p:nvSpPr>
              <p:cNvPr id="138253"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it-IT" sz="1800"/>
              </a:p>
            </p:txBody>
          </p:sp>
          <p:sp>
            <p:nvSpPr>
              <p:cNvPr id="138254"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sz="1800"/>
              </a:p>
            </p:txBody>
          </p:sp>
        </p:grpSp>
      </p:grpSp>
      <p:sp>
        <p:nvSpPr>
          <p:cNvPr id="138255" name="Rectangle 15"/>
          <p:cNvSpPr>
            <a:spLocks noGrp="1" noChangeArrowheads="1"/>
          </p:cNvSpPr>
          <p:nvPr>
            <p:ph type="title"/>
          </p:nvPr>
        </p:nvSpPr>
        <p:spPr bwMode="auto">
          <a:xfrm>
            <a:off x="1422400" y="304801"/>
            <a:ext cx="100584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38256" name="Rectangle 16"/>
          <p:cNvSpPr>
            <a:spLocks noGrp="1" noChangeArrowheads="1"/>
          </p:cNvSpPr>
          <p:nvPr>
            <p:ph type="body" idx="1"/>
          </p:nvPr>
        </p:nvSpPr>
        <p:spPr bwMode="auto">
          <a:xfrm>
            <a:off x="1422400" y="1981200"/>
            <a:ext cx="10058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8257" name="Rectangle 17"/>
          <p:cNvSpPr>
            <a:spLocks noGrp="1" noChangeArrowheads="1"/>
          </p:cNvSpPr>
          <p:nvPr>
            <p:ph type="dt" sz="half" idx="2"/>
          </p:nvPr>
        </p:nvSpPr>
        <p:spPr bwMode="auto">
          <a:xfrm>
            <a:off x="1422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effectLst>
                  <a:outerShdw blurRad="38100" dist="38100" dir="2700000" algn="tl">
                    <a:srgbClr val="000000"/>
                  </a:outerShdw>
                </a:effectLst>
              </a:defRPr>
            </a:lvl1pPr>
          </a:lstStyle>
          <a:p>
            <a:pPr>
              <a:defRPr/>
            </a:pPr>
            <a:fld id="{69CA778A-6463-45EC-ACD2-99016312A761}" type="datetimeFigureOut">
              <a:rPr lang="it-IT"/>
              <a:pPr>
                <a:defRPr/>
              </a:pPr>
              <a:t>12/06/2023</a:t>
            </a:fld>
            <a:endParaRPr lang="it-IT"/>
          </a:p>
        </p:txBody>
      </p:sp>
      <p:sp>
        <p:nvSpPr>
          <p:cNvPr id="138258" name="Rectangle 18"/>
          <p:cNvSpPr>
            <a:spLocks noGrp="1" noChangeArrowheads="1"/>
          </p:cNvSpPr>
          <p:nvPr>
            <p:ph type="ftr" sz="quarter" idx="3"/>
          </p:nvPr>
        </p:nvSpPr>
        <p:spPr bwMode="auto">
          <a:xfrm>
            <a:off x="45720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effectLst>
                  <a:outerShdw blurRad="38100" dist="38100" dir="2700000" algn="tl">
                    <a:srgbClr val="000000"/>
                  </a:outerShdw>
                </a:effectLst>
              </a:defRPr>
            </a:lvl1pPr>
          </a:lstStyle>
          <a:p>
            <a:pPr>
              <a:defRPr/>
            </a:pPr>
            <a:endParaRPr lang="it-IT"/>
          </a:p>
        </p:txBody>
      </p:sp>
      <p:sp>
        <p:nvSpPr>
          <p:cNvPr id="138259" name="Rectangle 19"/>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effectLst>
                  <a:outerShdw blurRad="38100" dist="38100" dir="2700000" algn="tl">
                    <a:srgbClr val="000000"/>
                  </a:outerShdw>
                </a:effectLst>
              </a:defRPr>
            </a:lvl1pPr>
          </a:lstStyle>
          <a:p>
            <a:pPr>
              <a:defRPr/>
            </a:pPr>
            <a:fld id="{4F098055-4DD2-42DB-A611-2678898CB0C9}" type="slidenum">
              <a:rPr lang="it-IT"/>
              <a:pPr>
                <a:defRPr/>
              </a:pPr>
              <a:t>‹N›</a:t>
            </a:fld>
            <a:endParaRPr lang="it-IT"/>
          </a:p>
        </p:txBody>
      </p:sp>
    </p:spTree>
    <p:extLst>
      <p:ext uri="{BB962C8B-B14F-4D97-AF65-F5344CB8AC3E}">
        <p14:creationId xmlns:p14="http://schemas.microsoft.com/office/powerpoint/2010/main" val="3009672676"/>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newsflash/>
  </p:transition>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PIO%20XII%20-%20PASTOR%20ANGELICUS.mp4"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Il%20miracolo%20vero%20&#232;%20questo%20-%20La%20Porta%20del%20Cielo%20-%20Christian%20De%20Sica.mp4"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La%20Terra%20Trema&#8212;Sequence%20Shot_youtube_original.mp4"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Liquore%20Strega%20dal%20film_%20Ossessione%20(1943)%20di%20Luchino%20Visconti.mp4"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Roma%20citt&#224;%20aperta%20-%20Uccisione%20Pina_youtube_original.mp4" TargetMode="External"/><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Don%20Camillo%20benedice%20il%20trattore%20comunista.mp4"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La%20dolce%20vita,%20inizio%20sequenza%20miracolo.mp4" TargetMode="External"/><Relationship Id="rId2" Type="http://schemas.openxmlformats.org/officeDocument/2006/relationships/hyperlink" Target="La%20dolce%20vita%20Scena%20San%20pietro.mp4" TargetMode="Externa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La%20dolce%20vita%20-%20scena%20dell'elicottero_youtube_original.mp4" TargetMode="External"/><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La%20Dolce%20Vita%20-%20scena%20finale.mp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hyperlink" Target="Il%20vangelo%20secondo%20Matteo%20-%20Pier%20Paolo%20Pasolini,%201964%20-%20Incipit.mp4" TargetMode="Externa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ozart%20e%20il%20cinema%20-%20Il%20vangelo%20secondo%20Matteo%20(1964).mp4" TargetMode="External"/><Relationship Id="rId2" Type="http://schemas.openxmlformats.org/officeDocument/2006/relationships/hyperlink" Target="Vangelo_Moment_Moment.jpg" TargetMode="External"/><Relationship Id="rId1" Type="http://schemas.openxmlformats.org/officeDocument/2006/relationships/slideLayout" Target="../slideLayouts/slideLayout2.xml"/><Relationship Id="rId4" Type="http://schemas.openxmlformats.org/officeDocument/2006/relationships/hyperlink" Target="Pasolini%20%20Sopralluoghi%20in%20Palestina.mp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Il%20tradimento%20di%20Giuda%20Iscariota.mp4" TargetMode="External"/><Relationship Id="rId2" Type="http://schemas.openxmlformats.org/officeDocument/2006/relationships/hyperlink" Target="Il%20Vangelo%20secondo%20Matteo.%20Pier%20Paolo%20Pasolini%20-%20La%20Resurrezione.mp4"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hyperlink" Target="Pasolini%20-%20Il%20vangelo%20secondo%20Matteo%20-%20I%20Farisei.mp4" TargetMode="External"/><Relationship Id="rId2" Type="http://schemas.openxmlformats.org/officeDocument/2006/relationships/hyperlink" Target="Pasolini%20-%20Biagi%20Vangelo%20-%20YouTube%20(360p).mp4"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The%20Robe%20-%20La%20Tunica%20(1953)%20-%20Trailer.mp4"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L'Ultima%20Cena%20da%20_Il%20Re%20dei%20Re_.mp4" TargetMode="Externa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hyperlink" Target="Jesus%20Christ%20Superstar%20-%20Gethsemane%20(1973).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Il%20messia.mp4" TargetMode="External"/><Relationship Id="rId2" Type="http://schemas.openxmlformats.org/officeDocument/2006/relationships/image" Target="../media/image49.jpe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Ges&#249;%20di%20Nazareth%20Beatitudini%20e%20Padrenostro.mp4"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hyperlink" Target="7%20km%20da%20Gerusalemme.mp4"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The%20Body%20SCENA%20FINALE%20Italiano.mp4" TargetMode="External"/><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L'umo%20venuto%20dal%20Cremlino.mp4"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_L'uomo%20venuto%20dal%20Kremlino_%20e%20la%20figura%20di%20Teilhard%20de%20Chardin.mp4" TargetMode="External"/><Relationship Id="rId2" Type="http://schemas.openxmlformats.org/officeDocument/2006/relationships/image" Target="../media/image58.jpeg"/><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Clip%20del%20film%20HABEMUS%20PAPAM%20di%20Nanni%20Moretti%20-%20WWW.RBCASTING_com.mp4"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BEFORE%20THE%20RAIN.mp4" TargetMode="Externa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hyperlink" Target="Gran%20Torino%20-%20Prete.mp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The%20Death%20Of%20Neo%20.Matrix.mp4"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1903%20Ferdinand%20Zecca_%20La%20Vie%20et%20la%20Passion%20de%20J&#233;sus%20Christ.mp4"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christus%20antamoro.mp4"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sz="quarter"/>
          </p:nvPr>
        </p:nvSpPr>
        <p:spPr/>
        <p:txBody>
          <a:bodyPr/>
          <a:lstStyle/>
          <a:p>
            <a:r>
              <a:rPr lang="it-IT" dirty="0"/>
              <a:t>Cinema e Religione</a:t>
            </a:r>
          </a:p>
        </p:txBody>
      </p:sp>
      <p:sp>
        <p:nvSpPr>
          <p:cNvPr id="3" name="Sottotitolo 2"/>
          <p:cNvSpPr>
            <a:spLocks noGrp="1"/>
          </p:cNvSpPr>
          <p:nvPr>
            <p:ph type="subTitle" sz="quarter" idx="1"/>
          </p:nvPr>
        </p:nvSpPr>
        <p:spPr/>
        <p:txBody>
          <a:bodyPr>
            <a:normAutofit/>
          </a:bodyPr>
          <a:lstStyle/>
          <a:p>
            <a:r>
              <a:rPr lang="it-IT" dirty="0"/>
              <a:t>Storie del rapporto tra settima arte e rappresentazione del sacro</a:t>
            </a:r>
          </a:p>
          <a:p>
            <a:endParaRPr lang="it-IT" dirty="0"/>
          </a:p>
        </p:txBody>
      </p:sp>
      <p:sp>
        <p:nvSpPr>
          <p:cNvPr id="4" name="CasellaDiTesto 3"/>
          <p:cNvSpPr txBox="1"/>
          <p:nvPr/>
        </p:nvSpPr>
        <p:spPr>
          <a:xfrm>
            <a:off x="1422400" y="5911333"/>
            <a:ext cx="1961886" cy="369332"/>
          </a:xfrm>
          <a:prstGeom prst="rect">
            <a:avLst/>
          </a:prstGeom>
          <a:noFill/>
        </p:spPr>
        <p:txBody>
          <a:bodyPr wrap="square" rtlCol="0">
            <a:spAutoFit/>
          </a:bodyPr>
          <a:lstStyle/>
          <a:p>
            <a:r>
              <a:rPr lang="it-IT" dirty="0"/>
              <a:t>Nicola Romano</a:t>
            </a:r>
          </a:p>
        </p:txBody>
      </p:sp>
    </p:spTree>
  </p:cSld>
  <p:clrMapOvr>
    <a:masterClrMapping/>
  </p:clrMapOvr>
  <p:transition spd="slow">
    <p:newsfla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847528" y="1052736"/>
            <a:ext cx="4176464" cy="5256584"/>
          </a:xfrm>
        </p:spPr>
        <p:txBody>
          <a:bodyPr>
            <a:normAutofit/>
          </a:bodyPr>
          <a:lstStyle/>
          <a:p>
            <a:r>
              <a:rPr lang="it-IT" dirty="0"/>
              <a:t>Nel 1926 nasce il Consorzio Utenti Cinematografici Educativi (CUCE), strumento di collegamento tra le organizzazioni cattoliche</a:t>
            </a:r>
          </a:p>
          <a:p>
            <a:r>
              <a:rPr lang="it-IT" dirty="0"/>
              <a:t>Nel 1928 nasce l’Office </a:t>
            </a:r>
            <a:r>
              <a:rPr lang="it-IT" dirty="0" err="1"/>
              <a:t>Catholique</a:t>
            </a:r>
            <a:r>
              <a:rPr lang="it-IT" dirty="0"/>
              <a:t> International </a:t>
            </a:r>
            <a:r>
              <a:rPr lang="it-IT" dirty="0" err="1"/>
              <a:t>du</a:t>
            </a:r>
            <a:r>
              <a:rPr lang="it-IT" dirty="0"/>
              <a:t> Cinema</a:t>
            </a:r>
          </a:p>
          <a:p>
            <a:r>
              <a:rPr lang="it-IT" dirty="0"/>
              <a:t>Sempre nel 1928 esce la Rivista del cinematografo</a:t>
            </a:r>
          </a:p>
          <a:p>
            <a:r>
              <a:rPr lang="it-IT" dirty="0"/>
              <a:t>Nel 1935 nasce il Centro Cattolico Cinematografico, che ha lo scopo di valutare i film in uscita.</a:t>
            </a:r>
          </a:p>
          <a:p>
            <a:r>
              <a:rPr lang="it-IT" dirty="0"/>
              <a:t>Nel 1942 Luigi Gedda diventa presidente del </a:t>
            </a:r>
            <a:r>
              <a:rPr lang="it-IT" dirty="0" err="1"/>
              <a:t>CCC</a:t>
            </a:r>
            <a:endParaRPr lang="it-IT" dirty="0"/>
          </a:p>
        </p:txBody>
      </p:sp>
      <p:pic>
        <p:nvPicPr>
          <p:cNvPr id="6146" name="Picture 2"/>
          <p:cNvPicPr>
            <a:picLocks noChangeAspect="1" noChangeArrowheads="1"/>
          </p:cNvPicPr>
          <p:nvPr/>
        </p:nvPicPr>
        <p:blipFill>
          <a:blip r:embed="rId2" cstate="print"/>
          <a:srcRect/>
          <a:stretch>
            <a:fillRect/>
          </a:stretch>
        </p:blipFill>
        <p:spPr bwMode="auto">
          <a:xfrm rot="20963321">
            <a:off x="6312025" y="784253"/>
            <a:ext cx="2632753" cy="3465562"/>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rot="439853">
            <a:off x="7752185" y="2929794"/>
            <a:ext cx="2630413" cy="3570820"/>
          </a:xfrm>
          <a:prstGeom prst="rect">
            <a:avLst/>
          </a:prstGeom>
          <a:noFill/>
          <a:ln w="9525">
            <a:noFill/>
            <a:miter lim="800000"/>
            <a:headEnd/>
            <a:tailEnd/>
          </a:ln>
        </p:spPr>
      </p:pic>
    </p:spTree>
  </p:cSld>
  <p:clrMapOvr>
    <a:masterClrMapping/>
  </p:clrMapOvr>
  <p:transition spd="slow">
    <p:newsfla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663952" y="1196752"/>
            <a:ext cx="4680520" cy="5328592"/>
          </a:xfrm>
        </p:spPr>
        <p:txBody>
          <a:bodyPr>
            <a:normAutofit/>
          </a:bodyPr>
          <a:lstStyle/>
          <a:p>
            <a:r>
              <a:rPr lang="it-IT" dirty="0"/>
              <a:t>Luigi Gedda è un assertore della necessità di produrre direttamente opere cinematografiche</a:t>
            </a:r>
          </a:p>
          <a:p>
            <a:endParaRPr lang="it-IT" dirty="0"/>
          </a:p>
          <a:p>
            <a:r>
              <a:rPr lang="it-IT" dirty="0"/>
              <a:t>Nel 1942, attraverso la </a:t>
            </a:r>
            <a:r>
              <a:rPr lang="it-IT" dirty="0" err="1"/>
              <a:t>Orbis</a:t>
            </a:r>
            <a:r>
              <a:rPr lang="it-IT" dirty="0"/>
              <a:t> Film, il </a:t>
            </a:r>
            <a:r>
              <a:rPr lang="it-IT" dirty="0" err="1"/>
              <a:t>CCC</a:t>
            </a:r>
            <a:r>
              <a:rPr lang="it-IT" dirty="0"/>
              <a:t> produce, su soggetto dello stesso Gedda, di Diego Fabbri e di Ennio Flaiano, il film PASTOR BONUS, sulla vita quotidiana di papa Pio </a:t>
            </a:r>
            <a:r>
              <a:rPr lang="it-IT" dirty="0" err="1"/>
              <a:t>XII</a:t>
            </a:r>
            <a:endParaRPr lang="it-IT" dirty="0"/>
          </a:p>
          <a:p>
            <a:endParaRPr lang="it-IT" dirty="0"/>
          </a:p>
          <a:p>
            <a:r>
              <a:rPr lang="it-IT" dirty="0"/>
              <a:t>Il film non ottiene grande successo perché il regime fascista, che viene duramente criticato, ne ostacola la distribuzione</a:t>
            </a:r>
          </a:p>
        </p:txBody>
      </p:sp>
      <p:pic>
        <p:nvPicPr>
          <p:cNvPr id="7170" name="Picture 2">
            <a:hlinkClick r:id="rId2" action="ppaction://hlinkfile"/>
          </p:cNvPr>
          <p:cNvPicPr>
            <a:picLocks noChangeAspect="1" noChangeArrowheads="1"/>
          </p:cNvPicPr>
          <p:nvPr/>
        </p:nvPicPr>
        <p:blipFill>
          <a:blip r:embed="rId3" cstate="print"/>
          <a:srcRect/>
          <a:stretch>
            <a:fillRect/>
          </a:stretch>
        </p:blipFill>
        <p:spPr bwMode="auto">
          <a:xfrm>
            <a:off x="1919536" y="1340768"/>
            <a:ext cx="3586428" cy="5112568"/>
          </a:xfrm>
          <a:prstGeom prst="rect">
            <a:avLst/>
          </a:prstGeom>
          <a:noFill/>
          <a:ln w="9525">
            <a:noFill/>
            <a:miter lim="800000"/>
            <a:headEnd/>
            <a:tailEnd/>
          </a:ln>
        </p:spPr>
      </p:pic>
    </p:spTree>
  </p:cSld>
  <p:clrMapOvr>
    <a:masterClrMapping/>
  </p:clrMapOvr>
  <p:transition spd="slow">
    <p:newsfla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991544" y="764704"/>
            <a:ext cx="4320480" cy="2520280"/>
          </a:xfrm>
        </p:spPr>
        <p:txBody>
          <a:bodyPr/>
          <a:lstStyle/>
          <a:p>
            <a:r>
              <a:rPr lang="it-IT" dirty="0"/>
              <a:t>Nel 1943 la </a:t>
            </a:r>
            <a:r>
              <a:rPr lang="it-IT" dirty="0" err="1"/>
              <a:t>Orbis</a:t>
            </a:r>
            <a:r>
              <a:rPr lang="it-IT" dirty="0"/>
              <a:t> Film produce, per la regia di Vittorio De Sica, LA PORTA DEL CIELO. E’ il primo film del Neorealismo.</a:t>
            </a:r>
          </a:p>
        </p:txBody>
      </p:sp>
      <p:pic>
        <p:nvPicPr>
          <p:cNvPr id="8194" name="Picture 2"/>
          <p:cNvPicPr>
            <a:picLocks noChangeAspect="1" noChangeArrowheads="1"/>
          </p:cNvPicPr>
          <p:nvPr/>
        </p:nvPicPr>
        <p:blipFill>
          <a:blip r:embed="rId2" cstate="print"/>
          <a:srcRect/>
          <a:stretch>
            <a:fillRect/>
          </a:stretch>
        </p:blipFill>
        <p:spPr bwMode="auto">
          <a:xfrm rot="21216665">
            <a:off x="2063841" y="3634309"/>
            <a:ext cx="3846802" cy="280831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rot="348445">
            <a:off x="6600057" y="1196752"/>
            <a:ext cx="3654205" cy="5256584"/>
          </a:xfrm>
          <a:prstGeom prst="rect">
            <a:avLst/>
          </a:prstGeom>
          <a:noFill/>
          <a:ln w="9525">
            <a:noFill/>
            <a:miter lim="800000"/>
            <a:headEnd/>
            <a:tailEnd/>
          </a:ln>
        </p:spPr>
      </p:pic>
    </p:spTree>
  </p:cSld>
  <p:clrMapOvr>
    <a:masterClrMapping/>
  </p:clrMapOvr>
  <p:transition spd="slow">
    <p:newsfla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idx="1"/>
          </p:nvPr>
        </p:nvSpPr>
        <p:spPr>
          <a:xfrm>
            <a:off x="6600056" y="956979"/>
            <a:ext cx="5256584" cy="4944042"/>
          </a:xfrm>
        </p:spPr>
        <p:txBody>
          <a:bodyPr>
            <a:normAutofit/>
          </a:bodyPr>
          <a:lstStyle/>
          <a:p>
            <a:r>
              <a:rPr lang="it-IT" sz="1800" dirty="0">
                <a:latin typeface="Arial" pitchFamily="34" charset="0"/>
                <a:cs typeface="Arial" pitchFamily="34" charset="0"/>
              </a:rPr>
              <a:t>Il film di De Sica, che racconta la storia di un gruppo di pellegrini in viaggio verso Loreto, è importante per almeno due ragioni:</a:t>
            </a:r>
          </a:p>
          <a:p>
            <a:endParaRPr lang="it-IT" sz="1800" dirty="0">
              <a:latin typeface="Arial" pitchFamily="34" charset="0"/>
              <a:cs typeface="Arial" pitchFamily="34" charset="0"/>
            </a:endParaRPr>
          </a:p>
          <a:p>
            <a:r>
              <a:rPr lang="it-IT" sz="1800" dirty="0">
                <a:latin typeface="Arial" pitchFamily="34" charset="0"/>
                <a:cs typeface="Arial" pitchFamily="34" charset="0"/>
              </a:rPr>
              <a:t>È il primo del corso neorealista, prima ancora di </a:t>
            </a:r>
            <a:r>
              <a:rPr lang="it-IT" sz="1800" i="1" dirty="0">
                <a:latin typeface="Arial" pitchFamily="34" charset="0"/>
                <a:cs typeface="Arial" pitchFamily="34" charset="0"/>
              </a:rPr>
              <a:t>Roma città aperta </a:t>
            </a:r>
            <a:r>
              <a:rPr lang="it-IT" sz="1800" dirty="0">
                <a:latin typeface="Arial" pitchFamily="34" charset="0"/>
                <a:cs typeface="Arial" pitchFamily="34" charset="0"/>
              </a:rPr>
              <a:t>di Roberto Rossellini.</a:t>
            </a:r>
          </a:p>
          <a:p>
            <a:endParaRPr lang="it-IT" sz="1800" dirty="0">
              <a:latin typeface="Arial" pitchFamily="34" charset="0"/>
              <a:cs typeface="Arial" pitchFamily="34" charset="0"/>
            </a:endParaRPr>
          </a:p>
          <a:p>
            <a:r>
              <a:rPr lang="it-IT" sz="1800" dirty="0">
                <a:latin typeface="Arial" pitchFamily="34" charset="0"/>
                <a:cs typeface="Arial" pitchFamily="34" charset="0"/>
              </a:rPr>
              <a:t>Soprattutto però, al di là del suo valore cinematografico, consente ad attori e maestranze di rimanere a Roma e di non aderire alla repubblica sociale </a:t>
            </a:r>
          </a:p>
          <a:p>
            <a:endParaRPr lang="it-IT" sz="1800" dirty="0">
              <a:latin typeface="Arial" pitchFamily="34" charset="0"/>
              <a:cs typeface="Arial" pitchFamily="34" charset="0"/>
            </a:endParaRPr>
          </a:p>
          <a:p>
            <a:r>
              <a:rPr lang="it-IT" sz="1800" dirty="0">
                <a:latin typeface="Arial" pitchFamily="34" charset="0"/>
                <a:cs typeface="Arial" pitchFamily="34" charset="0"/>
              </a:rPr>
              <a:t>Assieme alle maestranze, la produzione assunse centinaia di persone che al riparo dell’abbazia di San Paolo Fuori le Mura, poterono sfuggire alla persecuzione nazista</a:t>
            </a:r>
          </a:p>
        </p:txBody>
      </p:sp>
      <p:pic>
        <p:nvPicPr>
          <p:cNvPr id="4" name="Immagine 3" descr="la-puerta-del-cielo.jpg">
            <a:hlinkClick r:id="rId2" action="ppaction://hlinkfile"/>
          </p:cNvPr>
          <p:cNvPicPr>
            <a:picLocks noChangeAspect="1"/>
          </p:cNvPicPr>
          <p:nvPr/>
        </p:nvPicPr>
        <p:blipFill>
          <a:blip r:embed="rId3"/>
          <a:stretch>
            <a:fillRect/>
          </a:stretch>
        </p:blipFill>
        <p:spPr>
          <a:xfrm rot="21158299">
            <a:off x="2238348" y="1223740"/>
            <a:ext cx="3286148" cy="4857784"/>
          </a:xfrm>
          <a:prstGeom prst="rect">
            <a:avLst/>
          </a:prstGeom>
        </p:spPr>
      </p:pic>
    </p:spTree>
  </p:cSld>
  <p:clrMapOvr>
    <a:masterClrMapping/>
  </p:clrMapOvr>
  <p:transition spd="slow">
    <p:newsfla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381752" y="500042"/>
            <a:ext cx="3898772" cy="6072230"/>
          </a:xfrm>
        </p:spPr>
        <p:txBody>
          <a:bodyPr>
            <a:noAutofit/>
          </a:bodyPr>
          <a:lstStyle/>
          <a:p>
            <a:r>
              <a:rPr lang="it-IT" sz="2000" dirty="0">
                <a:latin typeface="Arial" pitchFamily="34" charset="0"/>
                <a:cs typeface="Arial" pitchFamily="34" charset="0"/>
              </a:rPr>
              <a:t>Per sostenere direttamente le spese della realizzazione dei film, il </a:t>
            </a:r>
            <a:r>
              <a:rPr lang="it-IT" sz="2000" i="1" dirty="0" err="1">
                <a:latin typeface="Arial" pitchFamily="34" charset="0"/>
                <a:cs typeface="Arial" pitchFamily="34" charset="0"/>
              </a:rPr>
              <a:t>CCC</a:t>
            </a:r>
            <a:r>
              <a:rPr lang="it-IT" sz="2000" dirty="0">
                <a:latin typeface="Arial" pitchFamily="34" charset="0"/>
                <a:cs typeface="Arial" pitchFamily="34" charset="0"/>
              </a:rPr>
              <a:t> darà vita ad una vera e propria casa di produzione, la </a:t>
            </a:r>
            <a:r>
              <a:rPr lang="it-IT" sz="2000" i="1" dirty="0" err="1">
                <a:latin typeface="Arial" pitchFamily="34" charset="0"/>
                <a:cs typeface="Arial" pitchFamily="34" charset="0"/>
              </a:rPr>
              <a:t>Orbis</a:t>
            </a:r>
            <a:r>
              <a:rPr lang="it-IT" sz="2000" i="1" dirty="0">
                <a:latin typeface="Arial" pitchFamily="34" charset="0"/>
                <a:cs typeface="Arial" pitchFamily="34" charset="0"/>
              </a:rPr>
              <a:t> Film</a:t>
            </a:r>
            <a:r>
              <a:rPr lang="it-IT" sz="2000" dirty="0">
                <a:latin typeface="Arial" pitchFamily="34" charset="0"/>
                <a:cs typeface="Arial" pitchFamily="34" charset="0"/>
              </a:rPr>
              <a:t> che, fino agli anni ’50, produrrà </a:t>
            </a:r>
            <a:r>
              <a:rPr lang="it-IT" sz="2000" i="1" dirty="0">
                <a:latin typeface="Arial" pitchFamily="34" charset="0"/>
                <a:cs typeface="Arial" pitchFamily="34" charset="0"/>
              </a:rPr>
              <a:t>Il testimone</a:t>
            </a:r>
            <a:r>
              <a:rPr lang="it-IT" sz="2000" dirty="0">
                <a:latin typeface="Arial" pitchFamily="34" charset="0"/>
                <a:cs typeface="Arial" pitchFamily="34" charset="0"/>
              </a:rPr>
              <a:t>, di Pietro Germi, </a:t>
            </a:r>
            <a:r>
              <a:rPr lang="it-IT" sz="2000" i="1" dirty="0">
                <a:latin typeface="Arial" pitchFamily="34" charset="0"/>
                <a:cs typeface="Arial" pitchFamily="34" charset="0"/>
              </a:rPr>
              <a:t>Un giorno nella vita</a:t>
            </a:r>
            <a:r>
              <a:rPr lang="it-IT" sz="2000" dirty="0">
                <a:latin typeface="Arial" pitchFamily="34" charset="0"/>
                <a:cs typeface="Arial" pitchFamily="34" charset="0"/>
              </a:rPr>
              <a:t>, di Alessandro </a:t>
            </a:r>
            <a:r>
              <a:rPr lang="it-IT" sz="2000" dirty="0" err="1">
                <a:latin typeface="Arial" pitchFamily="34" charset="0"/>
                <a:cs typeface="Arial" pitchFamily="34" charset="0"/>
              </a:rPr>
              <a:t>Blasetti</a:t>
            </a:r>
            <a:r>
              <a:rPr lang="it-IT" sz="2000" dirty="0">
                <a:latin typeface="Arial" pitchFamily="34" charset="0"/>
                <a:cs typeface="Arial" pitchFamily="34" charset="0"/>
              </a:rPr>
              <a:t>, </a:t>
            </a:r>
            <a:r>
              <a:rPr lang="it-IT" sz="2000" i="1" dirty="0">
                <a:latin typeface="Arial" pitchFamily="34" charset="0"/>
                <a:cs typeface="Arial" pitchFamily="34" charset="0"/>
              </a:rPr>
              <a:t>Guerra alla guerra</a:t>
            </a:r>
            <a:r>
              <a:rPr lang="it-IT" sz="2000" dirty="0">
                <a:latin typeface="Arial" pitchFamily="34" charset="0"/>
                <a:cs typeface="Arial" pitchFamily="34" charset="0"/>
              </a:rPr>
              <a:t>, di Diego Fabbri. </a:t>
            </a:r>
          </a:p>
          <a:p>
            <a:endParaRPr lang="it-IT" sz="2000" dirty="0">
              <a:latin typeface="Arial" pitchFamily="34" charset="0"/>
              <a:cs typeface="Arial" pitchFamily="34" charset="0"/>
            </a:endParaRPr>
          </a:p>
          <a:p>
            <a:r>
              <a:rPr lang="it-IT" sz="2000" dirty="0">
                <a:latin typeface="Arial" pitchFamily="34" charset="0"/>
                <a:cs typeface="Arial" pitchFamily="34" charset="0"/>
              </a:rPr>
              <a:t>Alla fine degli anni ’50 la </a:t>
            </a:r>
            <a:r>
              <a:rPr lang="it-IT" sz="2000" i="1" dirty="0" err="1">
                <a:latin typeface="Arial" pitchFamily="34" charset="0"/>
                <a:cs typeface="Arial" pitchFamily="34" charset="0"/>
              </a:rPr>
              <a:t>Orbis</a:t>
            </a:r>
            <a:r>
              <a:rPr lang="it-IT" sz="2000" i="1" dirty="0">
                <a:latin typeface="Arial" pitchFamily="34" charset="0"/>
                <a:cs typeface="Arial" pitchFamily="34" charset="0"/>
              </a:rPr>
              <a:t> </a:t>
            </a:r>
            <a:r>
              <a:rPr lang="it-IT" sz="2000" dirty="0">
                <a:latin typeface="Arial" pitchFamily="34" charset="0"/>
                <a:cs typeface="Arial" pitchFamily="34" charset="0"/>
              </a:rPr>
              <a:t>fallisce. Gedda e Fabbri tenteranno di mantenere la presenza cattolica nella produzione dando vita alla </a:t>
            </a:r>
            <a:r>
              <a:rPr lang="it-IT" sz="2000" i="1" dirty="0" err="1">
                <a:latin typeface="Arial" pitchFamily="34" charset="0"/>
                <a:cs typeface="Arial" pitchFamily="34" charset="0"/>
              </a:rPr>
              <a:t>Universalia</a:t>
            </a:r>
            <a:r>
              <a:rPr lang="it-IT" sz="2000" i="1" dirty="0">
                <a:latin typeface="Arial" pitchFamily="34" charset="0"/>
                <a:cs typeface="Arial" pitchFamily="34" charset="0"/>
              </a:rPr>
              <a:t> Film</a:t>
            </a:r>
            <a:r>
              <a:rPr lang="it-IT" sz="2000" dirty="0">
                <a:latin typeface="Arial" pitchFamily="34" charset="0"/>
                <a:cs typeface="Arial" pitchFamily="34" charset="0"/>
              </a:rPr>
              <a:t>: tra i fondatori anche Giuseppe della Torre, direttore de </a:t>
            </a:r>
            <a:r>
              <a:rPr lang="it-IT" sz="2000" i="1" dirty="0">
                <a:latin typeface="Arial" pitchFamily="34" charset="0"/>
                <a:cs typeface="Arial" pitchFamily="34" charset="0"/>
              </a:rPr>
              <a:t>L’Osservatore Romano</a:t>
            </a:r>
            <a:r>
              <a:rPr lang="it-IT" sz="1800" dirty="0">
                <a:latin typeface="Arial" pitchFamily="34" charset="0"/>
                <a:cs typeface="Arial" pitchFamily="34" charset="0"/>
              </a:rPr>
              <a:t>. </a:t>
            </a:r>
          </a:p>
        </p:txBody>
      </p:sp>
      <p:pic>
        <p:nvPicPr>
          <p:cNvPr id="14338" name="Picture 2" descr="http://www.spietati.it/public/testimone_germi-loc.jpg"/>
          <p:cNvPicPr>
            <a:picLocks noChangeAspect="1" noChangeArrowheads="1"/>
          </p:cNvPicPr>
          <p:nvPr/>
        </p:nvPicPr>
        <p:blipFill>
          <a:blip r:embed="rId2"/>
          <a:srcRect/>
          <a:stretch>
            <a:fillRect/>
          </a:stretch>
        </p:blipFill>
        <p:spPr bwMode="auto">
          <a:xfrm>
            <a:off x="1380364" y="189210"/>
            <a:ext cx="4429885" cy="6383062"/>
          </a:xfrm>
          <a:prstGeom prst="rect">
            <a:avLst/>
          </a:prstGeom>
          <a:noFill/>
        </p:spPr>
      </p:pic>
    </p:spTree>
  </p:cSld>
  <p:clrMapOvr>
    <a:masterClrMapping/>
  </p:clrMapOvr>
  <p:transition spd="slow">
    <p:newsfla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271464" y="956694"/>
            <a:ext cx="4538214" cy="5158926"/>
          </a:xfrm>
        </p:spPr>
        <p:txBody>
          <a:bodyPr>
            <a:noAutofit/>
          </a:bodyPr>
          <a:lstStyle/>
          <a:p>
            <a:r>
              <a:rPr lang="it-IT" sz="2000" dirty="0">
                <a:latin typeface="Arial" pitchFamily="34" charset="0"/>
                <a:cs typeface="Arial" pitchFamily="34" charset="0"/>
              </a:rPr>
              <a:t>In quegli anni Luchino Visconti sta realizzando </a:t>
            </a:r>
            <a:r>
              <a:rPr lang="it-IT" sz="2000" i="1" dirty="0">
                <a:latin typeface="Arial" pitchFamily="34" charset="0"/>
                <a:cs typeface="Arial" pitchFamily="34" charset="0"/>
              </a:rPr>
              <a:t>La terra trema</a:t>
            </a:r>
            <a:r>
              <a:rPr lang="it-IT" sz="2000" dirty="0">
                <a:latin typeface="Arial" pitchFamily="34" charset="0"/>
                <a:cs typeface="Arial" pitchFamily="34" charset="0"/>
              </a:rPr>
              <a:t>, ispirato alle vicende narrate da Giovanni Verga ne </a:t>
            </a:r>
            <a:r>
              <a:rPr lang="it-IT" sz="2000" i="1" dirty="0">
                <a:latin typeface="Arial" pitchFamily="34" charset="0"/>
                <a:cs typeface="Arial" pitchFamily="34" charset="0"/>
              </a:rPr>
              <a:t>I Malavoglia</a:t>
            </a:r>
            <a:r>
              <a:rPr lang="it-IT" sz="2000" dirty="0">
                <a:latin typeface="Arial" pitchFamily="34" charset="0"/>
                <a:cs typeface="Arial" pitchFamily="34" charset="0"/>
              </a:rPr>
              <a:t>: Visconti è comunista, e riceve finanziamenti direttamente dall’Unione Sovietica per realizzare un film sulle dure condizioni di vita dei pescatori siciliani. Ma siamo alla fine del secondo conflitto mondiale, e anche il colosso sovietico fatica ad investire in cultura e propaganda. </a:t>
            </a:r>
          </a:p>
          <a:p>
            <a:r>
              <a:rPr lang="it-IT" sz="2000" i="1" dirty="0" err="1">
                <a:latin typeface="Arial" pitchFamily="34" charset="0"/>
                <a:cs typeface="Arial" pitchFamily="34" charset="0"/>
              </a:rPr>
              <a:t>Universalia</a:t>
            </a:r>
            <a:r>
              <a:rPr lang="it-IT" sz="2000" i="1" dirty="0">
                <a:latin typeface="Arial" pitchFamily="34" charset="0"/>
                <a:cs typeface="Arial" pitchFamily="34" charset="0"/>
              </a:rPr>
              <a:t> </a:t>
            </a:r>
            <a:r>
              <a:rPr lang="it-IT" sz="2000" dirty="0">
                <a:latin typeface="Arial" pitchFamily="34" charset="0"/>
                <a:cs typeface="Arial" pitchFamily="34" charset="0"/>
              </a:rPr>
              <a:t>finanzierà interamente il progetto, consentendo, nel 1948, l’uscita di uno dei capolavori del Neorealismo.</a:t>
            </a:r>
          </a:p>
        </p:txBody>
      </p:sp>
      <p:pic>
        <p:nvPicPr>
          <p:cNvPr id="13314" name="Picture 2" descr="https://encrypted-tbn1.gstatic.com/images?q=tbn:ANd9GcQKIrQbmTCQNOM3iSmhRZZg4Z2NezucYV1_xAKQ05AdYNGKzXWYqHYP8-iO">
            <a:hlinkClick r:id="rId2" action="ppaction://hlinkfile"/>
          </p:cNvPr>
          <p:cNvPicPr>
            <a:picLocks noChangeAspect="1" noChangeArrowheads="1"/>
          </p:cNvPicPr>
          <p:nvPr/>
        </p:nvPicPr>
        <p:blipFill>
          <a:blip r:embed="rId3"/>
          <a:srcRect/>
          <a:stretch>
            <a:fillRect/>
          </a:stretch>
        </p:blipFill>
        <p:spPr bwMode="auto">
          <a:xfrm>
            <a:off x="6157634" y="642918"/>
            <a:ext cx="4096047" cy="5786478"/>
          </a:xfrm>
          <a:prstGeom prst="rect">
            <a:avLst/>
          </a:prstGeom>
          <a:noFill/>
        </p:spPr>
      </p:pic>
    </p:spTree>
  </p:cSld>
  <p:clrMapOvr>
    <a:masterClrMapping/>
  </p:clrMapOvr>
  <p:transition spd="slow">
    <p:newsfla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744072" y="346760"/>
            <a:ext cx="4488056" cy="5949280"/>
          </a:xfrm>
        </p:spPr>
        <p:txBody>
          <a:bodyPr>
            <a:normAutofit fontScale="92500" lnSpcReduction="10000"/>
          </a:bodyPr>
          <a:lstStyle/>
          <a:p>
            <a:r>
              <a:rPr lang="it-IT" sz="2600" dirty="0"/>
              <a:t>In Italia la grande stagione del Neorealismo è inaugurata nel 1943 da </a:t>
            </a:r>
            <a:r>
              <a:rPr lang="it-IT" sz="2600" i="1" dirty="0"/>
              <a:t>Ossessione</a:t>
            </a:r>
            <a:r>
              <a:rPr lang="it-IT" sz="2600" dirty="0"/>
              <a:t>, di Luchino Visconti, tratto dal romanzo di James </a:t>
            </a:r>
            <a:r>
              <a:rPr lang="it-IT" sz="2600" dirty="0" err="1"/>
              <a:t>Cain</a:t>
            </a:r>
            <a:r>
              <a:rPr lang="it-IT" sz="2600" dirty="0"/>
              <a:t> </a:t>
            </a:r>
            <a:r>
              <a:rPr lang="it-IT" sz="2600" i="1" dirty="0"/>
              <a:t>Il postino suona sempre due volte</a:t>
            </a:r>
            <a:r>
              <a:rPr lang="it-IT" sz="2600" dirty="0"/>
              <a:t>. </a:t>
            </a:r>
          </a:p>
          <a:p>
            <a:r>
              <a:rPr lang="it-IT" sz="2600" dirty="0"/>
              <a:t>Il film è ambientato nelle atmosfere nebbiose della pianura padana, arricchito da elementi della tradizione e della cultura popolare, fortemente ancorata al vissuto religioso cattolico.</a:t>
            </a:r>
          </a:p>
          <a:p>
            <a:r>
              <a:rPr lang="it-IT" sz="2600" dirty="0"/>
              <a:t>Negli Stati Uniti il romanzo di </a:t>
            </a:r>
            <a:r>
              <a:rPr lang="it-IT" sz="2600" dirty="0" err="1"/>
              <a:t>Cain</a:t>
            </a:r>
            <a:r>
              <a:rPr lang="it-IT" sz="2600" dirty="0"/>
              <a:t> verrà portato sugli schermi solo nel 1946.</a:t>
            </a:r>
            <a:endParaRPr lang="it-IT" dirty="0"/>
          </a:p>
        </p:txBody>
      </p:sp>
      <p:pic>
        <p:nvPicPr>
          <p:cNvPr id="15362" name="Picture 2" descr="http://www.forumlibri.com/locandine/2557-ossessione.jpg">
            <a:hlinkClick r:id="rId2" action="ppaction://hlinkfile"/>
          </p:cNvPr>
          <p:cNvPicPr>
            <a:picLocks noChangeAspect="1" noChangeArrowheads="1"/>
          </p:cNvPicPr>
          <p:nvPr/>
        </p:nvPicPr>
        <p:blipFill>
          <a:blip r:embed="rId3"/>
          <a:srcRect/>
          <a:stretch>
            <a:fillRect/>
          </a:stretch>
        </p:blipFill>
        <p:spPr bwMode="auto">
          <a:xfrm>
            <a:off x="1738282" y="571480"/>
            <a:ext cx="4119020" cy="5715040"/>
          </a:xfrm>
          <a:prstGeom prst="rect">
            <a:avLst/>
          </a:prstGeom>
          <a:noFill/>
        </p:spPr>
      </p:pic>
    </p:spTree>
  </p:cSld>
  <p:clrMapOvr>
    <a:masterClrMapping/>
  </p:clrMapOvr>
  <p:transition spd="slow">
    <p:newsfla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631504" y="1556792"/>
            <a:ext cx="4009024" cy="4752528"/>
          </a:xfrm>
        </p:spPr>
        <p:txBody>
          <a:bodyPr>
            <a:normAutofit/>
          </a:bodyPr>
          <a:lstStyle/>
          <a:p>
            <a:r>
              <a:rPr lang="it-IT" dirty="0"/>
              <a:t>La stagione del Neorealismo si concluderà intorno agli anni ‘50, e segnerà il massimo della sua espressione </a:t>
            </a:r>
            <a:r>
              <a:rPr lang="it-IT" dirty="0" err="1"/>
              <a:t>trea</a:t>
            </a:r>
            <a:r>
              <a:rPr lang="it-IT" dirty="0"/>
              <a:t> il 1945, quando Roberto Rossellini presenta </a:t>
            </a:r>
            <a:r>
              <a:rPr lang="it-IT" i="1" dirty="0"/>
              <a:t>Roma città aperta</a:t>
            </a:r>
            <a:r>
              <a:rPr lang="it-IT" dirty="0"/>
              <a:t>, e il 1948, quando escono </a:t>
            </a:r>
            <a:r>
              <a:rPr lang="it-IT" i="1" dirty="0"/>
              <a:t>La terra trema</a:t>
            </a:r>
            <a:r>
              <a:rPr lang="it-IT" dirty="0"/>
              <a:t>, di Luchino Visconti, e </a:t>
            </a:r>
            <a:r>
              <a:rPr lang="it-IT" i="1" dirty="0"/>
              <a:t>Ladri di biciclette</a:t>
            </a:r>
            <a:r>
              <a:rPr lang="it-IT" dirty="0"/>
              <a:t>, di Vittorio De Sica.</a:t>
            </a:r>
          </a:p>
          <a:p>
            <a:r>
              <a:rPr lang="it-IT" dirty="0"/>
              <a:t>Il Neorealismo è occhio sulla realtà, perciò non può non osservare i segni evidenti di una appartenenza culturale e religiosa: la figura del prete, i riferimenti alla pratica </a:t>
            </a:r>
            <a:r>
              <a:rPr lang="it-IT" dirty="0" err="1"/>
              <a:t>religiosa…</a:t>
            </a:r>
            <a:endParaRPr lang="it-IT" dirty="0"/>
          </a:p>
        </p:txBody>
      </p:sp>
      <p:pic>
        <p:nvPicPr>
          <p:cNvPr id="14338" name="Picture 2" descr="http://4.bp.blogspot.com/-gqBY9FVba6M/TrhiQYFw7kI/AAAAAAAACaE/QtSnPsU8zp4/s640/ladri4.jpg"/>
          <p:cNvPicPr>
            <a:picLocks noChangeAspect="1" noChangeArrowheads="1"/>
          </p:cNvPicPr>
          <p:nvPr/>
        </p:nvPicPr>
        <p:blipFill>
          <a:blip r:embed="rId2"/>
          <a:srcRect/>
          <a:stretch>
            <a:fillRect/>
          </a:stretch>
        </p:blipFill>
        <p:spPr bwMode="auto">
          <a:xfrm>
            <a:off x="6453191" y="357167"/>
            <a:ext cx="4009025" cy="3005129"/>
          </a:xfrm>
          <a:prstGeom prst="rect">
            <a:avLst/>
          </a:prstGeom>
          <a:noFill/>
        </p:spPr>
      </p:pic>
      <p:pic>
        <p:nvPicPr>
          <p:cNvPr id="14340" name="Picture 4" descr="http://media.cineblog.it/9/9db/Roma-citt%C3%A0-perta-poster.jpg">
            <a:hlinkClick r:id="rId3" action="ppaction://hlinkfile"/>
          </p:cNvPr>
          <p:cNvPicPr>
            <a:picLocks noChangeAspect="1" noChangeArrowheads="1"/>
          </p:cNvPicPr>
          <p:nvPr/>
        </p:nvPicPr>
        <p:blipFill>
          <a:blip r:embed="rId4"/>
          <a:srcRect/>
          <a:stretch>
            <a:fillRect/>
          </a:stretch>
        </p:blipFill>
        <p:spPr bwMode="auto">
          <a:xfrm rot="503615">
            <a:off x="7571395" y="2743913"/>
            <a:ext cx="2635458" cy="3768705"/>
          </a:xfrm>
          <a:prstGeom prst="rect">
            <a:avLst/>
          </a:prstGeom>
          <a:noFill/>
        </p:spPr>
      </p:pic>
    </p:spTree>
  </p:cSld>
  <p:clrMapOvr>
    <a:masterClrMapping/>
  </p:clrMapOvr>
  <p:transition spd="slow">
    <p:newsfla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7176120" y="1844824"/>
            <a:ext cx="4329030" cy="4357718"/>
          </a:xfrm>
        </p:spPr>
        <p:txBody>
          <a:bodyPr>
            <a:normAutofit/>
          </a:bodyPr>
          <a:lstStyle/>
          <a:p>
            <a:r>
              <a:rPr lang="it-IT" dirty="0"/>
              <a:t>La posizione della Chiesa nei confronti del Neorealismo è ambivalente: se le recensioni di film come </a:t>
            </a:r>
            <a:r>
              <a:rPr lang="it-IT" i="1" dirty="0"/>
              <a:t>Ossessione</a:t>
            </a:r>
            <a:r>
              <a:rPr lang="it-IT" dirty="0"/>
              <a:t> e </a:t>
            </a:r>
            <a:r>
              <a:rPr lang="it-IT" i="1" dirty="0"/>
              <a:t>Ladri di biciclette</a:t>
            </a:r>
            <a:r>
              <a:rPr lang="it-IT" dirty="0"/>
              <a:t> sono decisamente positive (L’Osservatore Romano), rimane un giudizio di fondo negativo, perché i film mostrano spesso situazioni immorali, prive di sentimenti positivi e di speranza. Inoltre, almeno fino al 1948, i film neorealisti venivano visti come strumento per la propaganda politica del Fronte Popolare.</a:t>
            </a:r>
          </a:p>
        </p:txBody>
      </p:sp>
      <p:pic>
        <p:nvPicPr>
          <p:cNvPr id="13314" name="Picture 2" descr="http://www.actmultimedia.tv/programmi/storia/images02/001.jpg"/>
          <p:cNvPicPr>
            <a:picLocks noChangeAspect="1" noChangeArrowheads="1"/>
          </p:cNvPicPr>
          <p:nvPr/>
        </p:nvPicPr>
        <p:blipFill>
          <a:blip r:embed="rId2"/>
          <a:srcRect/>
          <a:stretch>
            <a:fillRect/>
          </a:stretch>
        </p:blipFill>
        <p:spPr bwMode="auto">
          <a:xfrm>
            <a:off x="1343426" y="2060848"/>
            <a:ext cx="5435672" cy="4082796"/>
          </a:xfrm>
          <a:prstGeom prst="rect">
            <a:avLst/>
          </a:prstGeom>
          <a:noFill/>
        </p:spPr>
      </p:pic>
    </p:spTree>
  </p:cSld>
  <p:clrMapOvr>
    <a:masterClrMapping/>
  </p:clrMapOvr>
  <p:transition spd="slow">
    <p:newsfla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847528" y="285728"/>
            <a:ext cx="4176464" cy="6286544"/>
          </a:xfrm>
        </p:spPr>
        <p:txBody>
          <a:bodyPr>
            <a:normAutofit/>
          </a:bodyPr>
          <a:lstStyle/>
          <a:p>
            <a:r>
              <a:rPr lang="it-IT" dirty="0"/>
              <a:t>In quegli anni in Italia il cinema si sviluppa. Il Neorealismo diventa </a:t>
            </a:r>
            <a:r>
              <a:rPr lang="it-IT" i="1" dirty="0"/>
              <a:t>rosa</a:t>
            </a:r>
            <a:r>
              <a:rPr lang="it-IT" dirty="0"/>
              <a:t>, intriso di spensieratezza. Si sviluppa nel genere della commedia. Parla di un’Italia sempre alle prese con la povertà e la denuncia delle questioni sociali, ma improntata alla speranza nel futuro.</a:t>
            </a:r>
          </a:p>
          <a:p>
            <a:r>
              <a:rPr lang="it-IT" dirty="0"/>
              <a:t>Tra i titoli più significativi, </a:t>
            </a:r>
            <a:r>
              <a:rPr lang="it-IT" i="1" dirty="0"/>
              <a:t>Pane amore e fantasia</a:t>
            </a:r>
            <a:r>
              <a:rPr lang="it-IT" dirty="0"/>
              <a:t>, di Luigi Comencini, </a:t>
            </a:r>
            <a:r>
              <a:rPr lang="it-IT" i="1" dirty="0"/>
              <a:t>Poveri ma belli</a:t>
            </a:r>
            <a:r>
              <a:rPr lang="it-IT" dirty="0"/>
              <a:t>, di Dino Risi, </a:t>
            </a:r>
            <a:r>
              <a:rPr lang="it-IT" i="1" dirty="0"/>
              <a:t>Un americano a Roma</a:t>
            </a:r>
            <a:r>
              <a:rPr lang="it-IT" dirty="0"/>
              <a:t>, di Steno, </a:t>
            </a:r>
            <a:r>
              <a:rPr lang="it-IT" i="1" dirty="0"/>
              <a:t>I soliti ignoti</a:t>
            </a:r>
            <a:r>
              <a:rPr lang="it-IT" dirty="0"/>
              <a:t>, di Mario Monicelli.</a:t>
            </a:r>
          </a:p>
          <a:p>
            <a:r>
              <a:rPr lang="it-IT" dirty="0"/>
              <a:t>Quasi sempre il riferimento al vissuto religioso costituisce il background.</a:t>
            </a:r>
          </a:p>
        </p:txBody>
      </p:sp>
      <p:pic>
        <p:nvPicPr>
          <p:cNvPr id="8194" name="Picture 2" descr="http://2.bp.blogspot.com/-UKFLnNWJiFo/UPxk9ERPBhI/AAAAAAAAEO4/t-GZrTX8vXw/s1600/vlcsnap-2013-01-20-22h08m42s21.png"/>
          <p:cNvPicPr>
            <a:picLocks noChangeAspect="1" noChangeArrowheads="1"/>
          </p:cNvPicPr>
          <p:nvPr/>
        </p:nvPicPr>
        <p:blipFill>
          <a:blip r:embed="rId2"/>
          <a:srcRect/>
          <a:stretch>
            <a:fillRect/>
          </a:stretch>
        </p:blipFill>
        <p:spPr bwMode="auto">
          <a:xfrm rot="21136484">
            <a:off x="5956263" y="2772198"/>
            <a:ext cx="4283263" cy="3524513"/>
          </a:xfrm>
          <a:prstGeom prst="rect">
            <a:avLst/>
          </a:prstGeom>
          <a:noFill/>
        </p:spPr>
      </p:pic>
      <p:pic>
        <p:nvPicPr>
          <p:cNvPr id="8196" name="Picture 4" descr="http://content8.flixster.com/photo/10/42/63/10426390_gal.jpg"/>
          <p:cNvPicPr>
            <a:picLocks noChangeAspect="1" noChangeArrowheads="1"/>
          </p:cNvPicPr>
          <p:nvPr/>
        </p:nvPicPr>
        <p:blipFill>
          <a:blip r:embed="rId3"/>
          <a:srcRect/>
          <a:stretch>
            <a:fillRect/>
          </a:stretch>
        </p:blipFill>
        <p:spPr bwMode="auto">
          <a:xfrm rot="1107946">
            <a:off x="6378390" y="654284"/>
            <a:ext cx="3614732" cy="2370702"/>
          </a:xfrm>
          <a:prstGeom prst="rect">
            <a:avLst/>
          </a:prstGeom>
          <a:noFill/>
        </p:spPr>
      </p:pic>
    </p:spTree>
  </p:cSld>
  <p:clrMapOvr>
    <a:masterClrMapping/>
  </p:clrMapOvr>
  <p:transition spd="slow">
    <p:newsfla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egnaposto immagine 15" descr="fratelli lumiere locandina.png"/>
          <p:cNvPicPr>
            <a:picLocks noGrp="1" noChangeAspect="1"/>
          </p:cNvPicPr>
          <p:nvPr>
            <p:ph type="pic" idx="1"/>
          </p:nvPr>
        </p:nvPicPr>
        <p:blipFill>
          <a:blip r:embed="rId2" cstate="print"/>
          <a:srcRect l="1564" r="1564"/>
          <a:stretch>
            <a:fillRect/>
          </a:stretch>
        </p:blipFill>
        <p:spPr>
          <a:xfrm>
            <a:off x="4655841" y="284947"/>
            <a:ext cx="5856651" cy="4392488"/>
          </a:xfrm>
        </p:spPr>
      </p:pic>
      <p:sp>
        <p:nvSpPr>
          <p:cNvPr id="15" name="Segnaposto testo 14"/>
          <p:cNvSpPr>
            <a:spLocks noGrp="1"/>
          </p:cNvSpPr>
          <p:nvPr>
            <p:ph type="body" sz="half" idx="2"/>
          </p:nvPr>
        </p:nvSpPr>
        <p:spPr>
          <a:xfrm>
            <a:off x="1775520" y="260648"/>
            <a:ext cx="3096344" cy="6408712"/>
          </a:xfrm>
        </p:spPr>
        <p:txBody>
          <a:bodyPr>
            <a:noAutofit/>
          </a:bodyPr>
          <a:lstStyle/>
          <a:p>
            <a:r>
              <a:rPr lang="it-IT" sz="2400" dirty="0"/>
              <a:t>28 dicembre 1895</a:t>
            </a:r>
          </a:p>
          <a:p>
            <a:r>
              <a:rPr lang="it-IT" sz="2400" dirty="0"/>
              <a:t>A Parigi prima proiezione pubblica di uno spettacolo cinematografico.</a:t>
            </a:r>
          </a:p>
          <a:p>
            <a:endParaRPr lang="it-IT" sz="1000" dirty="0"/>
          </a:p>
          <a:p>
            <a:r>
              <a:rPr lang="it-IT" sz="2400" dirty="0"/>
              <a:t>In Italia il cinema arriva nella primavera del 1896</a:t>
            </a:r>
          </a:p>
          <a:p>
            <a:endParaRPr lang="it-IT" sz="1000" dirty="0"/>
          </a:p>
          <a:p>
            <a:r>
              <a:rPr lang="it-IT" sz="2400" dirty="0"/>
              <a:t>L’invenzione dei fratelli Lumiere si misura con il </a:t>
            </a:r>
            <a:r>
              <a:rPr lang="it-IT" sz="2400" dirty="0" err="1"/>
              <a:t>kinetoscopio</a:t>
            </a:r>
            <a:r>
              <a:rPr lang="it-IT" sz="2400" dirty="0"/>
              <a:t> di T. A. Edison</a:t>
            </a:r>
          </a:p>
          <a:p>
            <a:endParaRPr lang="it-IT" sz="1000" dirty="0"/>
          </a:p>
          <a:p>
            <a:r>
              <a:rPr lang="it-IT" sz="2400" dirty="0"/>
              <a:t>Film brevi, non più di 50 secondi</a:t>
            </a:r>
          </a:p>
        </p:txBody>
      </p:sp>
    </p:spTree>
  </p:cSld>
  <p:clrMapOvr>
    <a:masterClrMapping/>
  </p:clrMapOvr>
  <p:transition spd="slow">
    <p:newsfla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738810" y="428604"/>
            <a:ext cx="4605662" cy="6429396"/>
          </a:xfrm>
        </p:spPr>
        <p:txBody>
          <a:bodyPr>
            <a:normAutofit lnSpcReduction="10000"/>
          </a:bodyPr>
          <a:lstStyle/>
          <a:p>
            <a:r>
              <a:rPr lang="it-IT" dirty="0"/>
              <a:t>Oppure diventa protagonista, prendendo però le mosse dallo scontro politico ideologico che caratterizza l’Italia di quegli anni, facendo però prevalere il sorriso ed i valori tradizionali dell’amicizia e della solidarietà:</a:t>
            </a:r>
          </a:p>
          <a:p>
            <a:r>
              <a:rPr lang="it-IT" dirty="0"/>
              <a:t>Sono i film tratti dai libri di Giovanni Guareschi, nei quali due grandi attori, il francese Fernandel e l’italiano Gino Cervi, incarnavano le figure del parroco don Camillo e del sindaco comunista Giuseppe </a:t>
            </a:r>
            <a:r>
              <a:rPr lang="it-IT" dirty="0" err="1"/>
              <a:t>Bottazzi</a:t>
            </a:r>
            <a:r>
              <a:rPr lang="it-IT" dirty="0"/>
              <a:t>, detto Peppone. Ambientate in una cittadina della bassa pianura padana, in un territorio che era stato teatro di un feroce scontro politico, le storie conquistarono il pubblico dal 1952, l’anno del primo film girato da Julien </a:t>
            </a:r>
            <a:r>
              <a:rPr lang="it-IT" dirty="0" err="1"/>
              <a:t>Duvivier</a:t>
            </a:r>
            <a:r>
              <a:rPr lang="it-IT" dirty="0"/>
              <a:t>, al 1965, data dell’ultimo episodio girato da Luigi Comencini</a:t>
            </a:r>
          </a:p>
        </p:txBody>
      </p:sp>
      <p:pic>
        <p:nvPicPr>
          <p:cNvPr id="2" name="Picture 2" descr="http://senzaudio.altervista.org/wp-content/uploads/2013/05/don-camillo-2.jpg">
            <a:hlinkClick r:id="rId2" action="ppaction://hlinkfile"/>
          </p:cNvPr>
          <p:cNvPicPr>
            <a:picLocks noChangeAspect="1" noChangeArrowheads="1"/>
          </p:cNvPicPr>
          <p:nvPr/>
        </p:nvPicPr>
        <p:blipFill>
          <a:blip r:embed="rId3"/>
          <a:srcRect/>
          <a:stretch>
            <a:fillRect/>
          </a:stretch>
        </p:blipFill>
        <p:spPr bwMode="auto">
          <a:xfrm>
            <a:off x="1666845" y="1928802"/>
            <a:ext cx="3882437" cy="4389438"/>
          </a:xfrm>
          <a:prstGeom prst="rect">
            <a:avLst/>
          </a:prstGeom>
          <a:noFill/>
        </p:spPr>
      </p:pic>
    </p:spTree>
  </p:cSld>
  <p:clrMapOvr>
    <a:masterClrMapping/>
  </p:clrMapOvr>
  <p:transition spd="slow">
    <p:newsfla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168008" y="1196752"/>
            <a:ext cx="4104456" cy="4824536"/>
          </a:xfrm>
        </p:spPr>
        <p:txBody>
          <a:bodyPr/>
          <a:lstStyle/>
          <a:p>
            <a:r>
              <a:rPr lang="it-IT" dirty="0"/>
              <a:t>Due casi infiammano l’Italia di quegli anni:</a:t>
            </a:r>
          </a:p>
          <a:p>
            <a:r>
              <a:rPr lang="it-IT" dirty="0"/>
              <a:t>nel 1960 Federico Fellini gira </a:t>
            </a:r>
            <a:r>
              <a:rPr lang="it-IT" i="1" dirty="0"/>
              <a:t>La dolce vita</a:t>
            </a:r>
            <a:r>
              <a:rPr lang="it-IT" dirty="0"/>
              <a:t>. Il film è la descrizione amara ed angosciante della condizione umana, della società incapace a proporre valori fondanti e fondamentali, attraverso il viaggio del protagonista, un regista anche lui in crisi creativa ed esistenziale, in una Roma corrotta e corruttrice.</a:t>
            </a:r>
          </a:p>
        </p:txBody>
      </p:sp>
      <p:pic>
        <p:nvPicPr>
          <p:cNvPr id="5122" name="Picture 2" descr="http://www.baresinelmondo.it/wp-content/uploads/2013/07/La-Dolce-Vita_1.jpg"/>
          <p:cNvPicPr>
            <a:picLocks noChangeAspect="1" noChangeArrowheads="1"/>
          </p:cNvPicPr>
          <p:nvPr/>
        </p:nvPicPr>
        <p:blipFill>
          <a:blip r:embed="rId2"/>
          <a:srcRect/>
          <a:stretch>
            <a:fillRect/>
          </a:stretch>
        </p:blipFill>
        <p:spPr bwMode="auto">
          <a:xfrm rot="21088679">
            <a:off x="2098966" y="945926"/>
            <a:ext cx="3507465" cy="5129197"/>
          </a:xfrm>
          <a:prstGeom prst="rect">
            <a:avLst/>
          </a:prstGeom>
          <a:noFill/>
        </p:spPr>
      </p:pic>
    </p:spTree>
  </p:cSld>
  <p:clrMapOvr>
    <a:masterClrMapping/>
  </p:clrMapOvr>
  <p:transition spd="slow">
    <p:newsfla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p:cNvSpPr>
            <a:spLocks noGrp="1"/>
          </p:cNvSpPr>
          <p:nvPr>
            <p:ph type="body" idx="1"/>
          </p:nvPr>
        </p:nvSpPr>
        <p:spPr>
          <a:xfrm>
            <a:off x="1809720" y="209321"/>
            <a:ext cx="3955774" cy="6362953"/>
          </a:xfrm>
        </p:spPr>
        <p:txBody>
          <a:bodyPr>
            <a:normAutofit/>
          </a:bodyPr>
          <a:lstStyle/>
          <a:p>
            <a:r>
              <a:rPr lang="it-IT" dirty="0"/>
              <a:t>i Gesuiti del centro San Fedele di Milano, fondato nel 1948 da padre Arcangelo Favaro, ed il cardinal Siri sono convinti dal film: prima dell’uscita nelle sale, il 31 gennaio, organizzano un’anteprima del film, riservata ad alcuni religiosi e a una settantina di critici e giornalisti.</a:t>
            </a:r>
          </a:p>
          <a:p>
            <a:endParaRPr lang="it-IT" dirty="0"/>
          </a:p>
          <a:p>
            <a:r>
              <a:rPr lang="it-IT" dirty="0"/>
              <a:t>«Nonostante qualche scena scabrosa e alcune difficoltà d’interpretazione, il messaggio del film era preciso: una denuncia coraggiosa dello stile di vita di alcuni ceti della società e di certe ambiguità della religiosità, anche popolare» </a:t>
            </a:r>
            <a:r>
              <a:rPr lang="it-IT" i="1" dirty="0"/>
              <a:t>(Alessandro </a:t>
            </a:r>
            <a:r>
              <a:rPr lang="it-IT" i="1" dirty="0" err="1"/>
              <a:t>Scurani</a:t>
            </a:r>
            <a:r>
              <a:rPr lang="it-IT" i="1" dirty="0"/>
              <a:t>, «Magna procella» in San Fedele, 1995)</a:t>
            </a:r>
            <a:endParaRPr lang="it-IT" dirty="0"/>
          </a:p>
        </p:txBody>
      </p:sp>
      <p:pic>
        <p:nvPicPr>
          <p:cNvPr id="2" name="Immagine 1"/>
          <p:cNvPicPr>
            <a:picLocks noChangeAspect="1"/>
          </p:cNvPicPr>
          <p:nvPr/>
        </p:nvPicPr>
        <p:blipFill>
          <a:blip r:embed="rId2"/>
          <a:stretch>
            <a:fillRect/>
          </a:stretch>
        </p:blipFill>
        <p:spPr>
          <a:xfrm>
            <a:off x="5863591" y="279782"/>
            <a:ext cx="4557991" cy="6133892"/>
          </a:xfrm>
          <a:prstGeom prst="rect">
            <a:avLst/>
          </a:prstGeom>
        </p:spPr>
      </p:pic>
    </p:spTree>
    <p:extLst>
      <p:ext uri="{BB962C8B-B14F-4D97-AF65-F5344CB8AC3E}">
        <p14:creationId xmlns:p14="http://schemas.microsoft.com/office/powerpoint/2010/main" val="245936959"/>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p:cNvSpPr>
            <a:spLocks noGrp="1"/>
          </p:cNvSpPr>
          <p:nvPr>
            <p:ph type="body" idx="1"/>
          </p:nvPr>
        </p:nvSpPr>
        <p:spPr>
          <a:xfrm>
            <a:off x="6317673" y="193965"/>
            <a:ext cx="4217006" cy="6538892"/>
          </a:xfrm>
        </p:spPr>
        <p:txBody>
          <a:bodyPr>
            <a:normAutofit/>
          </a:bodyPr>
          <a:lstStyle/>
          <a:p>
            <a:r>
              <a:rPr lang="it-IT" dirty="0"/>
              <a:t>Il film viene però stroncato da </a:t>
            </a:r>
            <a:r>
              <a:rPr lang="it-IT" dirty="0">
                <a:hlinkClick r:id="rId2" action="ppaction://hlinkfile"/>
              </a:rPr>
              <a:t>L’Osservatore Romano</a:t>
            </a:r>
            <a:r>
              <a:rPr lang="it-IT" dirty="0"/>
              <a:t> e da Il Secolo d’Italia. Sulle porte di una chiesa di Padova viene affisso il cartello “Preghiamo per la salvezza dell’anima di Federico Fellini, pubblico peccatore”. I vescovi veneti proclamano che non assolveranno in confessione i fedeli che oseranno vederlo, le associazioni cattoliche chiedono che il film venga sequestrato e il negativo dato alle fiamme, esponenti del Msi e della Dc presentano interrogazioni in Parlamento. </a:t>
            </a:r>
          </a:p>
          <a:p>
            <a:endParaRPr lang="it-IT" sz="1000" dirty="0"/>
          </a:p>
          <a:p>
            <a:pPr lvl="0">
              <a:buClr>
                <a:srgbClr val="EB8803"/>
              </a:buClr>
            </a:pPr>
            <a:r>
              <a:rPr lang="it-IT" dirty="0">
                <a:solidFill>
                  <a:prstClr val="white"/>
                </a:solidFill>
              </a:rPr>
              <a:t>Il CCC dapprima indica il film come sconsigliato, quindi, dopo gli articoli de «</a:t>
            </a:r>
            <a:r>
              <a:rPr lang="it-IT" dirty="0">
                <a:solidFill>
                  <a:prstClr val="white"/>
                </a:solidFill>
                <a:hlinkClick r:id="rId3" action="ppaction://hlinkfile"/>
              </a:rPr>
              <a:t>L’Osservatore Romano</a:t>
            </a:r>
            <a:r>
              <a:rPr lang="it-IT" dirty="0">
                <a:solidFill>
                  <a:prstClr val="white"/>
                </a:solidFill>
              </a:rPr>
              <a:t>», lo etichetta come escluso per tutti.</a:t>
            </a:r>
            <a:endParaRPr lang="it-IT" dirty="0"/>
          </a:p>
        </p:txBody>
      </p:sp>
      <p:pic>
        <p:nvPicPr>
          <p:cNvPr id="2" name="Immagine 1"/>
          <p:cNvPicPr>
            <a:picLocks noChangeAspect="1"/>
          </p:cNvPicPr>
          <p:nvPr/>
        </p:nvPicPr>
        <p:blipFill>
          <a:blip r:embed="rId4"/>
          <a:stretch>
            <a:fillRect/>
          </a:stretch>
        </p:blipFill>
        <p:spPr>
          <a:xfrm>
            <a:off x="1667741" y="171932"/>
            <a:ext cx="4391220" cy="3658081"/>
          </a:xfrm>
          <a:prstGeom prst="rect">
            <a:avLst/>
          </a:prstGeom>
        </p:spPr>
      </p:pic>
      <p:pic>
        <p:nvPicPr>
          <p:cNvPr id="3" name="Immagine 2"/>
          <p:cNvPicPr>
            <a:picLocks noChangeAspect="1"/>
          </p:cNvPicPr>
          <p:nvPr/>
        </p:nvPicPr>
        <p:blipFill>
          <a:blip r:embed="rId5"/>
          <a:stretch>
            <a:fillRect/>
          </a:stretch>
        </p:blipFill>
        <p:spPr>
          <a:xfrm>
            <a:off x="1667741" y="3949029"/>
            <a:ext cx="4391220" cy="2783829"/>
          </a:xfrm>
          <a:prstGeom prst="rect">
            <a:avLst/>
          </a:prstGeom>
        </p:spPr>
      </p:pic>
    </p:spTree>
    <p:extLst>
      <p:ext uri="{BB962C8B-B14F-4D97-AF65-F5344CB8AC3E}">
        <p14:creationId xmlns:p14="http://schemas.microsoft.com/office/powerpoint/2010/main" val="137191967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p:cNvSpPr>
            <a:spLocks noGrp="1"/>
          </p:cNvSpPr>
          <p:nvPr>
            <p:ph type="body" idx="1"/>
          </p:nvPr>
        </p:nvSpPr>
        <p:spPr>
          <a:xfrm>
            <a:off x="1809721" y="99152"/>
            <a:ext cx="3759806" cy="6564884"/>
          </a:xfrm>
        </p:spPr>
        <p:txBody>
          <a:bodyPr>
            <a:noAutofit/>
          </a:bodyPr>
          <a:lstStyle/>
          <a:p>
            <a:r>
              <a:rPr lang="it-IT" dirty="0"/>
              <a:t>A fronte delle condanne da parte cattolica e conservatrice, tutta la stampa di sinistra, che fino ad allora aveva avversato il «cattolico» Fellini, si schiera in difesa del film, e lo legge come una denuncia della dissoluzione morale della classe dirigente.</a:t>
            </a:r>
          </a:p>
          <a:p>
            <a:endParaRPr lang="it-IT" dirty="0"/>
          </a:p>
          <a:p>
            <a:r>
              <a:rPr lang="it-IT" dirty="0"/>
              <a:t>Contemporaneamente, oltre ai Gesuiti della rivista </a:t>
            </a:r>
            <a:r>
              <a:rPr lang="it-IT" i="1" dirty="0"/>
              <a:t>Letture</a:t>
            </a:r>
            <a:r>
              <a:rPr lang="it-IT" dirty="0"/>
              <a:t>,</a:t>
            </a:r>
            <a:r>
              <a:rPr lang="it-IT" i="1" dirty="0"/>
              <a:t> </a:t>
            </a:r>
            <a:r>
              <a:rPr lang="it-IT" dirty="0"/>
              <a:t>e al cardinal Siri, anche prestigiose firme del mondo cattolico difendono il film di Fellini: Mario Verdone, Gian Luigi Rondi, lo stesso Diego Fabbri, che lo definisce </a:t>
            </a:r>
            <a:r>
              <a:rPr lang="it-IT" i="1" dirty="0"/>
              <a:t>scandalo salutare</a:t>
            </a:r>
            <a:r>
              <a:rPr lang="it-IT" dirty="0"/>
              <a:t>, quello di cui parla il Vangelo.</a:t>
            </a:r>
          </a:p>
          <a:p>
            <a:endParaRPr lang="it-IT" dirty="0"/>
          </a:p>
        </p:txBody>
      </p:sp>
      <p:pic>
        <p:nvPicPr>
          <p:cNvPr id="2" name="Immagine 1"/>
          <p:cNvPicPr>
            <a:picLocks noChangeAspect="1"/>
          </p:cNvPicPr>
          <p:nvPr/>
        </p:nvPicPr>
        <p:blipFill>
          <a:blip r:embed="rId2"/>
          <a:stretch>
            <a:fillRect/>
          </a:stretch>
        </p:blipFill>
        <p:spPr>
          <a:xfrm>
            <a:off x="5788718" y="450732"/>
            <a:ext cx="4636395" cy="5839690"/>
          </a:xfrm>
          <a:prstGeom prst="rect">
            <a:avLst/>
          </a:prstGeom>
        </p:spPr>
      </p:pic>
    </p:spTree>
    <p:extLst>
      <p:ext uri="{BB962C8B-B14F-4D97-AF65-F5344CB8AC3E}">
        <p14:creationId xmlns:p14="http://schemas.microsoft.com/office/powerpoint/2010/main" val="537583646"/>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736327" y="253388"/>
            <a:ext cx="6809726" cy="2919470"/>
          </a:xfrm>
          <a:prstGeom prst="rect">
            <a:avLst/>
          </a:prstGeom>
        </p:spPr>
      </p:pic>
      <p:sp>
        <p:nvSpPr>
          <p:cNvPr id="7" name="Segnaposto testo 6"/>
          <p:cNvSpPr>
            <a:spLocks noGrp="1"/>
          </p:cNvSpPr>
          <p:nvPr>
            <p:ph type="body" idx="1"/>
          </p:nvPr>
        </p:nvSpPr>
        <p:spPr>
          <a:xfrm>
            <a:off x="6492608" y="99153"/>
            <a:ext cx="3911705" cy="6550240"/>
          </a:xfrm>
        </p:spPr>
        <p:txBody>
          <a:bodyPr>
            <a:normAutofit lnSpcReduction="10000"/>
          </a:bodyPr>
          <a:lstStyle/>
          <a:p>
            <a:r>
              <a:rPr lang="it-IT" dirty="0"/>
              <a:t>Per padre Nazzareno </a:t>
            </a:r>
            <a:r>
              <a:rPr lang="it-IT" dirty="0" err="1"/>
              <a:t>Taddei</a:t>
            </a:r>
            <a:r>
              <a:rPr lang="it-IT" dirty="0"/>
              <a:t> il film, che si apre simbolicamente con la sequenza di una </a:t>
            </a:r>
            <a:r>
              <a:rPr lang="it-IT" dirty="0">
                <a:hlinkClick r:id="rId3" action="ppaction://hlinkfile"/>
              </a:rPr>
              <a:t>statua di Cristo </a:t>
            </a:r>
            <a:r>
              <a:rPr lang="it-IT" dirty="0"/>
              <a:t>che, trasportata da un elicottero, volteggia sopra il cielo di Roma, e si conclude con quella di </a:t>
            </a:r>
            <a:r>
              <a:rPr lang="it-IT" dirty="0">
                <a:hlinkClick r:id="rId4" action="ppaction://hlinkfile"/>
              </a:rPr>
              <a:t>Paolina</a:t>
            </a:r>
            <a:r>
              <a:rPr lang="it-IT" dirty="0"/>
              <a:t>, è l’intuizione dell’incarnazione, che si fa visibile nel volto dell’innocenza, in un mondo impastato dal peccato.</a:t>
            </a:r>
          </a:p>
          <a:p>
            <a:endParaRPr lang="it-IT" dirty="0"/>
          </a:p>
          <a:p>
            <a:r>
              <a:rPr lang="it-IT" dirty="0" err="1"/>
              <a:t>Taddei</a:t>
            </a:r>
            <a:r>
              <a:rPr lang="it-IT" dirty="0"/>
              <a:t> scrive che </a:t>
            </a:r>
            <a:r>
              <a:rPr lang="it-IT" i="1" dirty="0"/>
              <a:t>La dolce vita </a:t>
            </a:r>
            <a:r>
              <a:rPr lang="it-IT" dirty="0"/>
              <a:t>è un «film sostanzialmente cristiano, nonostante le sue incertezze o almeno – nella più severa delle interpretazioni – un film precristiano, in quanto, dopo aver testimoniato il crollo dei miti dell’era che muore, prospetta le basi naturali sulle quali si profila e può radicarsi l’esigenza cristiana».</a:t>
            </a:r>
          </a:p>
        </p:txBody>
      </p:sp>
      <p:pic>
        <p:nvPicPr>
          <p:cNvPr id="4" name="Immagine 3"/>
          <p:cNvPicPr>
            <a:picLocks noChangeAspect="1"/>
          </p:cNvPicPr>
          <p:nvPr/>
        </p:nvPicPr>
        <p:blipFill>
          <a:blip r:embed="rId5"/>
          <a:stretch>
            <a:fillRect/>
          </a:stretch>
        </p:blipFill>
        <p:spPr>
          <a:xfrm>
            <a:off x="1736328" y="3392211"/>
            <a:ext cx="4620361" cy="3201715"/>
          </a:xfrm>
          <a:prstGeom prst="rect">
            <a:avLst/>
          </a:prstGeom>
        </p:spPr>
      </p:pic>
    </p:spTree>
    <p:extLst>
      <p:ext uri="{BB962C8B-B14F-4D97-AF65-F5344CB8AC3E}">
        <p14:creationId xmlns:p14="http://schemas.microsoft.com/office/powerpoint/2010/main" val="3759467022"/>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p:cNvSpPr>
            <a:spLocks noGrp="1"/>
          </p:cNvSpPr>
          <p:nvPr>
            <p:ph type="body" idx="1"/>
          </p:nvPr>
        </p:nvSpPr>
        <p:spPr>
          <a:xfrm>
            <a:off x="1809721" y="1"/>
            <a:ext cx="5491625" cy="6567055"/>
          </a:xfrm>
        </p:spPr>
        <p:txBody>
          <a:bodyPr>
            <a:normAutofit/>
          </a:bodyPr>
          <a:lstStyle/>
          <a:p>
            <a:r>
              <a:rPr lang="it-IT" dirty="0"/>
              <a:t>Prima dell’apparizione della recensione di </a:t>
            </a:r>
            <a:r>
              <a:rPr lang="it-IT" dirty="0" err="1"/>
              <a:t>Taddei</a:t>
            </a:r>
            <a:r>
              <a:rPr lang="it-IT" dirty="0"/>
              <a:t>, il vescovo di Milano, cardinal Giovanni Battista Montini, scrive al superiore della comunità di  San Fedele, padre Angelo </a:t>
            </a:r>
            <a:r>
              <a:rPr lang="it-IT" dirty="0" err="1"/>
              <a:t>Bassan</a:t>
            </a:r>
            <a:r>
              <a:rPr lang="it-IT" dirty="0"/>
              <a:t>, invitandolo a condannare il film. Scriverà nuovamente dopo la pubblicazione, chiedendo il ritiro della rivista, e sospendendo il permesso di assistere a spettacoli pubblici ai Gesuiti di San Fedele.</a:t>
            </a:r>
          </a:p>
          <a:p>
            <a:endParaRPr lang="it-IT" sz="1000" dirty="0"/>
          </a:p>
          <a:p>
            <a:r>
              <a:rPr lang="it-IT" dirty="0"/>
              <a:t>Il 19 maggio padre </a:t>
            </a:r>
            <a:r>
              <a:rPr lang="it-IT" dirty="0" err="1"/>
              <a:t>Bassan</a:t>
            </a:r>
            <a:r>
              <a:rPr lang="it-IT" dirty="0"/>
              <a:t> verrà sollevato dal suo incarico e allontanato dalla diocesi, padre </a:t>
            </a:r>
            <a:r>
              <a:rPr lang="it-IT" dirty="0" err="1"/>
              <a:t>Taddei</a:t>
            </a:r>
            <a:r>
              <a:rPr lang="it-IT" dirty="0"/>
              <a:t> sarà invitato dal Sant’Uffizio a partire in esilio, padre Angelo Arpa che aveva condotto il dibattito con Fellini riceverà un’ammonizione ufficiale</a:t>
            </a:r>
          </a:p>
          <a:p>
            <a:endParaRPr lang="it-IT" sz="1000" dirty="0"/>
          </a:p>
          <a:p>
            <a:r>
              <a:rPr lang="it-IT" dirty="0"/>
              <a:t>Sei mesi dopo, su </a:t>
            </a:r>
            <a:r>
              <a:rPr lang="it-IT" i="1" dirty="0"/>
              <a:t>La Civiltà Cattolica</a:t>
            </a:r>
            <a:r>
              <a:rPr lang="it-IT" dirty="0"/>
              <a:t>, un altro gesuita, padre Enrico Baragli, oltre a biasimare </a:t>
            </a:r>
            <a:r>
              <a:rPr lang="it-IT" dirty="0" err="1"/>
              <a:t>Taddei</a:t>
            </a:r>
            <a:r>
              <a:rPr lang="it-IT" dirty="0"/>
              <a:t>, richiamerà all’ordine Gian Luigi Rondi  e detterà a Diego Fabbri una lezione di esegesi</a:t>
            </a:r>
          </a:p>
        </p:txBody>
      </p:sp>
      <p:pic>
        <p:nvPicPr>
          <p:cNvPr id="3" name="Immagine 2"/>
          <p:cNvPicPr>
            <a:picLocks noChangeAspect="1"/>
          </p:cNvPicPr>
          <p:nvPr/>
        </p:nvPicPr>
        <p:blipFill>
          <a:blip r:embed="rId2"/>
          <a:stretch>
            <a:fillRect/>
          </a:stretch>
        </p:blipFill>
        <p:spPr>
          <a:xfrm>
            <a:off x="7322433" y="198303"/>
            <a:ext cx="3221622" cy="3536416"/>
          </a:xfrm>
          <a:prstGeom prst="rect">
            <a:avLst/>
          </a:prstGeom>
        </p:spPr>
      </p:pic>
      <p:pic>
        <p:nvPicPr>
          <p:cNvPr id="2" name="Immagine 1"/>
          <p:cNvPicPr>
            <a:picLocks noChangeAspect="1"/>
          </p:cNvPicPr>
          <p:nvPr/>
        </p:nvPicPr>
        <p:blipFill>
          <a:blip r:embed="rId3"/>
          <a:stretch>
            <a:fillRect/>
          </a:stretch>
        </p:blipFill>
        <p:spPr>
          <a:xfrm>
            <a:off x="7760355" y="3217428"/>
            <a:ext cx="2563364" cy="3450287"/>
          </a:xfrm>
          <a:prstGeom prst="rect">
            <a:avLst/>
          </a:prstGeom>
        </p:spPr>
      </p:pic>
    </p:spTree>
    <p:extLst>
      <p:ext uri="{BB962C8B-B14F-4D97-AF65-F5344CB8AC3E}">
        <p14:creationId xmlns:p14="http://schemas.microsoft.com/office/powerpoint/2010/main" val="368908903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nodeType="afterEffect">
                                  <p:stCondLst>
                                    <p:cond delay="10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testo 6"/>
          <p:cNvSpPr>
            <a:spLocks noGrp="1"/>
          </p:cNvSpPr>
          <p:nvPr>
            <p:ph type="body" idx="1"/>
          </p:nvPr>
        </p:nvSpPr>
        <p:spPr>
          <a:xfrm>
            <a:off x="6657861" y="77119"/>
            <a:ext cx="3673123" cy="6567055"/>
          </a:xfrm>
        </p:spPr>
        <p:txBody>
          <a:bodyPr>
            <a:normAutofit/>
          </a:bodyPr>
          <a:lstStyle/>
          <a:p>
            <a:r>
              <a:rPr lang="it-IT" dirty="0"/>
              <a:t>Nella sua valutazione positiva, padre </a:t>
            </a:r>
            <a:r>
              <a:rPr lang="it-IT" dirty="0" err="1"/>
              <a:t>Taddei</a:t>
            </a:r>
            <a:r>
              <a:rPr lang="it-IT" dirty="0"/>
              <a:t> mostrava grande fiducia negli spettatori: «Generalmente oggi il grosso pubblico ha raggiunto in gran parte il secondo grado di lettura e si deve aggiungere che i giovani riescono a </a:t>
            </a:r>
            <a:r>
              <a:rPr lang="it-IT" i="1" dirty="0"/>
              <a:t>leggere </a:t>
            </a:r>
            <a:r>
              <a:rPr lang="it-IT" dirty="0"/>
              <a:t>i film meglio degli anziani, soprattutto quelli che frequentano circoli di cultura cinematografica» </a:t>
            </a:r>
          </a:p>
          <a:p>
            <a:endParaRPr lang="it-IT" sz="1000" dirty="0"/>
          </a:p>
          <a:p>
            <a:r>
              <a:rPr lang="it-IT" dirty="0"/>
              <a:t>Effettivamente il film di Fellini, che nella sceneggiatura originale sembra aprirsi alla speranza, si chiude in realtà con una considerazione amara su un’epoca dominata dalla disperazione esistenziale</a:t>
            </a:r>
          </a:p>
          <a:p>
            <a:endParaRPr lang="it-IT" sz="1000" dirty="0"/>
          </a:p>
        </p:txBody>
      </p:sp>
      <p:pic>
        <p:nvPicPr>
          <p:cNvPr id="4" name="Immagine 3"/>
          <p:cNvPicPr>
            <a:picLocks noChangeAspect="1"/>
          </p:cNvPicPr>
          <p:nvPr/>
        </p:nvPicPr>
        <p:blipFill>
          <a:blip r:embed="rId2"/>
          <a:stretch>
            <a:fillRect/>
          </a:stretch>
        </p:blipFill>
        <p:spPr>
          <a:xfrm>
            <a:off x="1676383" y="2661689"/>
            <a:ext cx="4871308" cy="3982484"/>
          </a:xfrm>
          <a:prstGeom prst="rect">
            <a:avLst/>
          </a:prstGeom>
        </p:spPr>
      </p:pic>
      <p:pic>
        <p:nvPicPr>
          <p:cNvPr id="5" name="Immagine 4"/>
          <p:cNvPicPr>
            <a:picLocks noChangeAspect="1"/>
          </p:cNvPicPr>
          <p:nvPr/>
        </p:nvPicPr>
        <p:blipFill>
          <a:blip r:embed="rId3"/>
          <a:stretch>
            <a:fillRect/>
          </a:stretch>
        </p:blipFill>
        <p:spPr>
          <a:xfrm>
            <a:off x="4203136" y="395730"/>
            <a:ext cx="2238375" cy="3190875"/>
          </a:xfrm>
          <a:prstGeom prst="rect">
            <a:avLst/>
          </a:prstGeom>
        </p:spPr>
      </p:pic>
      <p:pic>
        <p:nvPicPr>
          <p:cNvPr id="2" name="Immagine 1"/>
          <p:cNvPicPr>
            <a:picLocks noChangeAspect="1"/>
          </p:cNvPicPr>
          <p:nvPr/>
        </p:nvPicPr>
        <p:blipFill>
          <a:blip r:embed="rId4"/>
          <a:stretch>
            <a:fillRect/>
          </a:stretch>
        </p:blipFill>
        <p:spPr>
          <a:xfrm>
            <a:off x="1736931" y="286440"/>
            <a:ext cx="2558327" cy="2558327"/>
          </a:xfrm>
          <a:prstGeom prst="rect">
            <a:avLst/>
          </a:prstGeom>
        </p:spPr>
      </p:pic>
    </p:spTree>
    <p:extLst>
      <p:ext uri="{BB962C8B-B14F-4D97-AF65-F5344CB8AC3E}">
        <p14:creationId xmlns:p14="http://schemas.microsoft.com/office/powerpoint/2010/main" val="3358287421"/>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324600" y="796925"/>
            <a:ext cx="4038600" cy="5467350"/>
          </a:xfrm>
          <a:prstGeom prst="rect">
            <a:avLst/>
          </a:prstGeom>
          <a:effectLst>
            <a:softEdge rad="635000"/>
          </a:effectLst>
        </p:spPr>
      </p:pic>
      <p:sp>
        <p:nvSpPr>
          <p:cNvPr id="3" name="Segnaposto testo 2"/>
          <p:cNvSpPr>
            <a:spLocks noGrp="1"/>
          </p:cNvSpPr>
          <p:nvPr>
            <p:ph type="body" idx="1"/>
          </p:nvPr>
        </p:nvSpPr>
        <p:spPr>
          <a:xfrm>
            <a:off x="1847531" y="908720"/>
            <a:ext cx="4769170" cy="5663552"/>
          </a:xfrm>
        </p:spPr>
        <p:txBody>
          <a:bodyPr>
            <a:normAutofit fontScale="92500"/>
          </a:bodyPr>
          <a:lstStyle/>
          <a:p>
            <a:r>
              <a:rPr lang="it-IT" dirty="0"/>
              <a:t>L’altro caso riguarda il regista Pier Paolo Pasolini, che nel 1964 propone una lettura essenziale del </a:t>
            </a:r>
            <a:r>
              <a:rPr lang="it-IT" i="1" dirty="0">
                <a:hlinkClick r:id="rId3" action="ppaction://hlinkfile"/>
              </a:rPr>
              <a:t>Vangelo secondo Matteo</a:t>
            </a:r>
            <a:r>
              <a:rPr lang="it-IT" dirty="0"/>
              <a:t>.</a:t>
            </a:r>
          </a:p>
          <a:p>
            <a:endParaRPr lang="it-IT" sz="1100" dirty="0"/>
          </a:p>
          <a:p>
            <a:r>
              <a:rPr lang="it-IT" dirty="0"/>
              <a:t>Si tratta di un evento straordinario – alla conclusione del Concilio Vaticano II – ma il pubblico non capisce, è perplesso, non è ancora pronto ad accettare il progetto religioso di Pasolini, che si dichiara pubblicamente ateo, marxista e omosessuale. </a:t>
            </a:r>
          </a:p>
          <a:p>
            <a:endParaRPr lang="it-IT" sz="1100" dirty="0"/>
          </a:p>
          <a:p>
            <a:r>
              <a:rPr lang="it-IT" dirty="0"/>
              <a:t>L’Osservatore Romano scrive che il film è “fedele al racconto, non all’ispirazione del Vangelo”, e la stessa critica di sinistra accoglie il film freddamente.</a:t>
            </a:r>
          </a:p>
          <a:p>
            <a:endParaRPr lang="it-IT" sz="1100" dirty="0"/>
          </a:p>
          <a:p>
            <a:r>
              <a:rPr lang="it-IT" dirty="0"/>
              <a:t>Dopo il </a:t>
            </a:r>
            <a:r>
              <a:rPr lang="it-IT" i="1" dirty="0"/>
              <a:t> Vangelo</a:t>
            </a:r>
            <a:r>
              <a:rPr lang="it-IT" dirty="0"/>
              <a:t>, la figura cinematografica del Cristo non sarà più la stessa.</a:t>
            </a:r>
            <a:endParaRPr lang="it-IT" i="1" dirty="0"/>
          </a:p>
          <a:p>
            <a:endParaRPr lang="it-IT" dirty="0"/>
          </a:p>
        </p:txBody>
      </p:sp>
    </p:spTree>
    <p:extLst>
      <p:ext uri="{BB962C8B-B14F-4D97-AF65-F5344CB8AC3E}">
        <p14:creationId xmlns:p14="http://schemas.microsoft.com/office/powerpoint/2010/main" val="684706369"/>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06246" y="453859"/>
            <a:ext cx="4658464" cy="5817458"/>
          </a:xfrm>
        </p:spPr>
        <p:txBody>
          <a:bodyPr/>
          <a:lstStyle/>
          <a:p>
            <a:pPr marL="0" indent="0">
              <a:buNone/>
            </a:pPr>
            <a:r>
              <a:rPr lang="it-IT" sz="2000" dirty="0">
                <a:effectLst/>
              </a:rPr>
              <a:t>Per sua stessa ammissione Pasolini lesse il Vangelo per la prima volta nel 1942, la prospettiva evangelica gli sembra l’unica capace di dare risposta all’interrogativo sulla morte, anche  quando, nel 1947, si </a:t>
            </a:r>
            <a:r>
              <a:rPr lang="it-IT" sz="2000" dirty="0" err="1">
                <a:effectLst/>
              </a:rPr>
              <a:t>iscrivera’</a:t>
            </a:r>
            <a:r>
              <a:rPr lang="it-IT" sz="2000" dirty="0">
                <a:effectLst/>
              </a:rPr>
              <a:t> al PCI.</a:t>
            </a:r>
          </a:p>
          <a:p>
            <a:pPr marL="0" indent="0">
              <a:buNone/>
            </a:pPr>
            <a:endParaRPr lang="it-IT" sz="1000" dirty="0">
              <a:effectLst/>
            </a:endParaRPr>
          </a:p>
          <a:p>
            <a:pPr marL="0" indent="0">
              <a:buNone/>
            </a:pPr>
            <a:r>
              <a:rPr lang="it-IT" sz="2000" dirty="0">
                <a:effectLst/>
              </a:rPr>
              <a:t>Rimane </a:t>
            </a:r>
            <a:r>
              <a:rPr lang="it-IT" sz="2000" dirty="0" err="1">
                <a:effectLst/>
              </a:rPr>
              <a:t>pero’</a:t>
            </a:r>
            <a:r>
              <a:rPr lang="it-IT" sz="2000" dirty="0">
                <a:effectLst/>
              </a:rPr>
              <a:t> sempre legato all’esperienza religiosa della sua formazione, una </a:t>
            </a:r>
            <a:r>
              <a:rPr lang="it-IT" sz="2000" dirty="0" err="1">
                <a:effectLst/>
              </a:rPr>
              <a:t>religiosita’</a:t>
            </a:r>
            <a:r>
              <a:rPr lang="it-IT" sz="2000" dirty="0">
                <a:effectLst/>
              </a:rPr>
              <a:t> piena di sensi di colpa, che risolve nella rivolta nei confronti di Dio e della Chiesa.</a:t>
            </a:r>
          </a:p>
          <a:p>
            <a:pPr marL="0" indent="0">
              <a:buNone/>
            </a:pPr>
            <a:endParaRPr lang="it-IT" sz="1000" dirty="0">
              <a:effectLst/>
            </a:endParaRPr>
          </a:p>
          <a:p>
            <a:pPr marL="0" indent="0">
              <a:buNone/>
            </a:pPr>
            <a:r>
              <a:rPr lang="it-IT" sz="2000" dirty="0">
                <a:effectLst/>
              </a:rPr>
              <a:t>Ne </a:t>
            </a:r>
            <a:r>
              <a:rPr lang="it-IT" sz="2000" i="1" dirty="0">
                <a:effectLst/>
              </a:rPr>
              <a:t>La religione del mio tempo</a:t>
            </a:r>
            <a:r>
              <a:rPr lang="it-IT" sz="2000" dirty="0">
                <a:effectLst/>
              </a:rPr>
              <a:t>, del 1961, accusa la Chiesa di vivere di compromessi, di non avere raccolto la </a:t>
            </a:r>
            <a:r>
              <a:rPr lang="it-IT" sz="2000" dirty="0" err="1">
                <a:effectLst/>
              </a:rPr>
              <a:t>radicalita’</a:t>
            </a:r>
            <a:r>
              <a:rPr lang="it-IT" sz="2000" dirty="0">
                <a:effectLst/>
              </a:rPr>
              <a:t> dell’insegnamento di Cristo.</a:t>
            </a:r>
          </a:p>
          <a:p>
            <a:pPr marL="0" indent="0">
              <a:buNone/>
            </a:pPr>
            <a:endParaRPr lang="it-IT" sz="1000" dirty="0">
              <a:effectLst/>
            </a:endParaRPr>
          </a:p>
          <a:p>
            <a:pPr marL="0" indent="0">
              <a:buNone/>
            </a:pPr>
            <a:r>
              <a:rPr lang="it-IT" sz="2000" dirty="0">
                <a:effectLst/>
              </a:rPr>
              <a:t>Pensa alla Chiesa di Pio XII</a:t>
            </a:r>
            <a:endParaRPr lang="en-US" sz="2000" dirty="0"/>
          </a:p>
        </p:txBody>
      </p:sp>
      <p:pic>
        <p:nvPicPr>
          <p:cNvPr id="4" name="Immagine 3"/>
          <p:cNvPicPr>
            <a:picLocks noChangeAspect="1"/>
          </p:cNvPicPr>
          <p:nvPr/>
        </p:nvPicPr>
        <p:blipFill>
          <a:blip r:embed="rId2"/>
          <a:stretch>
            <a:fillRect/>
          </a:stretch>
        </p:blipFill>
        <p:spPr>
          <a:xfrm>
            <a:off x="6464710" y="435429"/>
            <a:ext cx="4009256" cy="5835889"/>
          </a:xfrm>
          <a:prstGeom prst="rect">
            <a:avLst/>
          </a:prstGeom>
        </p:spPr>
      </p:pic>
    </p:spTree>
    <p:extLst>
      <p:ext uri="{BB962C8B-B14F-4D97-AF65-F5344CB8AC3E}">
        <p14:creationId xmlns:p14="http://schemas.microsoft.com/office/powerpoint/2010/main" val="21099164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12224" y="192819"/>
            <a:ext cx="2376264" cy="4482498"/>
          </a:xfrm>
        </p:spPr>
        <p:txBody>
          <a:bodyPr>
            <a:normAutofit/>
          </a:bodyPr>
          <a:lstStyle/>
          <a:p>
            <a:r>
              <a:rPr lang="it-IT" sz="2400" b="0" dirty="0"/>
              <a:t>Tra i film dei fratelli Lumiere, anche un documentario, realizzato nel 1896, sulla Passione di </a:t>
            </a:r>
            <a:r>
              <a:rPr lang="it-IT" sz="2400" b="0" dirty="0" err="1"/>
              <a:t>Obergammerau</a:t>
            </a:r>
            <a:endParaRPr lang="it-IT" sz="2400" b="0" dirty="0"/>
          </a:p>
        </p:txBody>
      </p:sp>
      <p:pic>
        <p:nvPicPr>
          <p:cNvPr id="1026" name="Picture 2" descr="http://31.media.tumblr.com/tumblr_lctg6ekQof1qdomqvo1_400.jpg"/>
          <p:cNvPicPr>
            <a:picLocks noGrp="1" noChangeAspect="1" noChangeArrowheads="1"/>
          </p:cNvPicPr>
          <p:nvPr>
            <p:ph type="pic" idx="1"/>
          </p:nvPr>
        </p:nvPicPr>
        <p:blipFill>
          <a:blip r:embed="rId2"/>
          <a:srcRect/>
          <a:stretch>
            <a:fillRect/>
          </a:stretch>
        </p:blipFill>
        <p:spPr bwMode="auto">
          <a:xfrm>
            <a:off x="1847528" y="192819"/>
            <a:ext cx="5976666" cy="4482499"/>
          </a:xfrm>
          <a:prstGeom prst="rect">
            <a:avLst/>
          </a:prstGeom>
          <a:noFill/>
        </p:spPr>
      </p:pic>
      <p:sp>
        <p:nvSpPr>
          <p:cNvPr id="3" name="Segnaposto testo 2"/>
          <p:cNvSpPr>
            <a:spLocks noGrp="1"/>
          </p:cNvSpPr>
          <p:nvPr>
            <p:ph type="body" sz="half" idx="2"/>
          </p:nvPr>
        </p:nvSpPr>
        <p:spPr>
          <a:xfrm>
            <a:off x="1847528" y="5085184"/>
            <a:ext cx="8424936" cy="1440160"/>
          </a:xfrm>
        </p:spPr>
        <p:txBody>
          <a:bodyPr>
            <a:noAutofit/>
          </a:bodyPr>
          <a:lstStyle/>
          <a:p>
            <a:r>
              <a:rPr lang="it-IT" sz="2400" dirty="0">
                <a:solidFill>
                  <a:schemeClr val="tx2"/>
                </a:solidFill>
                <a:latin typeface="+mj-lt"/>
                <a:ea typeface="+mj-ea"/>
                <a:cs typeface="+mj-cs"/>
              </a:rPr>
              <a:t>Dopo di loro anche George </a:t>
            </a:r>
            <a:r>
              <a:rPr lang="it-IT" sz="2400" dirty="0" err="1">
                <a:solidFill>
                  <a:schemeClr val="tx2"/>
                </a:solidFill>
                <a:latin typeface="+mj-lt"/>
                <a:ea typeface="+mj-ea"/>
                <a:cs typeface="+mj-cs"/>
              </a:rPr>
              <a:t>Melies</a:t>
            </a:r>
            <a:r>
              <a:rPr lang="it-IT" sz="2400" dirty="0">
                <a:solidFill>
                  <a:schemeClr val="tx2"/>
                </a:solidFill>
                <a:latin typeface="+mj-lt"/>
                <a:ea typeface="+mj-ea"/>
                <a:cs typeface="+mj-cs"/>
              </a:rPr>
              <a:t> affronterà tematiche religiose, realizzando nel 1899 un </a:t>
            </a:r>
            <a:r>
              <a:rPr lang="fr-FR" sz="2400" dirty="0">
                <a:solidFill>
                  <a:schemeClr val="tx2"/>
                </a:solidFill>
                <a:latin typeface="+mj-lt"/>
                <a:ea typeface="+mj-ea"/>
                <a:cs typeface="+mj-cs"/>
              </a:rPr>
              <a:t>Christ marchant sur les eaux e, </a:t>
            </a:r>
            <a:r>
              <a:rPr lang="fr-FR" sz="2400" dirty="0" err="1">
                <a:solidFill>
                  <a:schemeClr val="tx2"/>
                </a:solidFill>
                <a:latin typeface="+mj-lt"/>
                <a:ea typeface="+mj-ea"/>
                <a:cs typeface="+mj-cs"/>
              </a:rPr>
              <a:t>nel</a:t>
            </a:r>
            <a:r>
              <a:rPr lang="fr-FR" sz="2400" dirty="0">
                <a:solidFill>
                  <a:schemeClr val="tx2"/>
                </a:solidFill>
                <a:latin typeface="+mj-lt"/>
                <a:ea typeface="+mj-ea"/>
                <a:cs typeface="+mj-cs"/>
              </a:rPr>
              <a:t> 1900, </a:t>
            </a:r>
            <a:r>
              <a:rPr lang="fr-FR" sz="2400" dirty="0" err="1">
                <a:solidFill>
                  <a:schemeClr val="tx2"/>
                </a:solidFill>
                <a:latin typeface="+mj-lt"/>
                <a:ea typeface="+mj-ea"/>
                <a:cs typeface="+mj-cs"/>
              </a:rPr>
              <a:t>una</a:t>
            </a:r>
            <a:r>
              <a:rPr lang="fr-FR" sz="2400" dirty="0">
                <a:solidFill>
                  <a:schemeClr val="tx2"/>
                </a:solidFill>
                <a:latin typeface="+mj-lt"/>
                <a:ea typeface="+mj-ea"/>
                <a:cs typeface="+mj-cs"/>
              </a:rPr>
              <a:t> </a:t>
            </a:r>
            <a:r>
              <a:rPr lang="it-IT" sz="2400" dirty="0">
                <a:solidFill>
                  <a:schemeClr val="tx2"/>
                </a:solidFill>
                <a:latin typeface="+mj-lt"/>
                <a:ea typeface="+mj-ea"/>
                <a:cs typeface="+mj-cs"/>
              </a:rPr>
              <a:t>Jeanne d'</a:t>
            </a:r>
            <a:r>
              <a:rPr lang="it-IT" sz="2400" dirty="0" err="1">
                <a:solidFill>
                  <a:schemeClr val="tx2"/>
                </a:solidFill>
                <a:latin typeface="+mj-lt"/>
                <a:ea typeface="+mj-ea"/>
                <a:cs typeface="+mj-cs"/>
              </a:rPr>
              <a:t>Arc</a:t>
            </a:r>
            <a:r>
              <a:rPr lang="it-IT" sz="2400" dirty="0">
                <a:solidFill>
                  <a:schemeClr val="tx2"/>
                </a:solidFill>
                <a:latin typeface="+mj-lt"/>
                <a:ea typeface="+mj-ea"/>
                <a:cs typeface="+mj-cs"/>
              </a:rPr>
              <a:t>, giocando sulla magia degli effetti speciali</a:t>
            </a:r>
          </a:p>
        </p:txBody>
      </p:sp>
    </p:spTree>
  </p:cSld>
  <p:clrMapOvr>
    <a:masterClrMapping/>
  </p:clrMapOvr>
  <p:transition spd="slow">
    <p:newsfla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772765" y="420131"/>
            <a:ext cx="4658464" cy="5931243"/>
          </a:xfrm>
        </p:spPr>
        <p:txBody>
          <a:bodyPr/>
          <a:lstStyle/>
          <a:p>
            <a:pPr marL="0" indent="0">
              <a:buNone/>
            </a:pPr>
            <a:r>
              <a:rPr lang="it-IT" sz="2000" dirty="0">
                <a:effectLst/>
              </a:rPr>
              <a:t>Nel 1962 Pasolini </a:t>
            </a:r>
            <a:r>
              <a:rPr lang="it-IT" sz="2000" dirty="0" err="1">
                <a:effectLst/>
              </a:rPr>
              <a:t>e’</a:t>
            </a:r>
            <a:r>
              <a:rPr lang="it-IT" sz="2000" dirty="0">
                <a:effectLst/>
              </a:rPr>
              <a:t> ad Assisi, ospite della Pro Civitate Christiana, per un convegno su </a:t>
            </a:r>
            <a:r>
              <a:rPr lang="it-IT" sz="2000" i="1" dirty="0">
                <a:effectLst/>
              </a:rPr>
              <a:t>Il cinema come forza spirituale del momento presente</a:t>
            </a:r>
            <a:r>
              <a:rPr lang="it-IT" sz="2000" dirty="0">
                <a:effectLst/>
              </a:rPr>
              <a:t> </a:t>
            </a:r>
          </a:p>
          <a:p>
            <a:pPr marL="0" indent="0">
              <a:buNone/>
            </a:pPr>
            <a:endParaRPr lang="it-IT" sz="1000" dirty="0">
              <a:effectLst/>
            </a:endParaRPr>
          </a:p>
          <a:p>
            <a:pPr marL="0" indent="0">
              <a:buNone/>
            </a:pPr>
            <a:r>
              <a:rPr lang="it-IT" sz="2000" dirty="0">
                <a:effectLst/>
              </a:rPr>
              <a:t>Alcuni giornali parlano di una sua conversione, altri accusano la Pro Civitate Christiana di </a:t>
            </a:r>
            <a:r>
              <a:rPr lang="it-IT" sz="2000" i="1" dirty="0">
                <a:effectLst/>
              </a:rPr>
              <a:t>sporcarsi con un immondo individuo</a:t>
            </a:r>
          </a:p>
          <a:p>
            <a:pPr marL="0" indent="0">
              <a:buNone/>
            </a:pPr>
            <a:endParaRPr lang="it-IT" sz="1000" dirty="0">
              <a:effectLst/>
            </a:endParaRPr>
          </a:p>
          <a:p>
            <a:pPr marL="0" indent="0">
              <a:buNone/>
            </a:pPr>
            <a:r>
              <a:rPr lang="it-IT" sz="2000" dirty="0">
                <a:effectLst/>
              </a:rPr>
              <a:t>E’ questa l’occasione per riprendere in mano il Vangelo</a:t>
            </a:r>
          </a:p>
          <a:p>
            <a:pPr marL="0" indent="0">
              <a:buNone/>
            </a:pPr>
            <a:endParaRPr lang="it-IT" sz="1000" dirty="0">
              <a:effectLst/>
            </a:endParaRPr>
          </a:p>
          <a:p>
            <a:pPr marL="0" indent="0">
              <a:buNone/>
            </a:pPr>
            <a:r>
              <a:rPr lang="it-IT" sz="2000" dirty="0">
                <a:effectLst/>
              </a:rPr>
              <a:t>Il momento storico è importante: si sta concludendo il Concilio Ecumenico Vaticano II, ed il regista che, nonostante le sue scelte, proviene da una solida tradizione culturale cristiana, riconosce all’evento una certa importanza</a:t>
            </a:r>
            <a:endParaRPr lang="en-US" sz="2000" dirty="0"/>
          </a:p>
        </p:txBody>
      </p:sp>
      <p:pic>
        <p:nvPicPr>
          <p:cNvPr id="2" name="Immagine 1"/>
          <p:cNvPicPr>
            <a:picLocks noChangeAspect="1"/>
          </p:cNvPicPr>
          <p:nvPr/>
        </p:nvPicPr>
        <p:blipFill>
          <a:blip r:embed="rId2"/>
          <a:stretch>
            <a:fillRect/>
          </a:stretch>
        </p:blipFill>
        <p:spPr>
          <a:xfrm>
            <a:off x="1913203" y="679622"/>
            <a:ext cx="3859562" cy="5412259"/>
          </a:xfrm>
          <a:prstGeom prst="rect">
            <a:avLst/>
          </a:prstGeom>
          <a:effectLst>
            <a:softEdge rad="317500"/>
          </a:effectLst>
        </p:spPr>
      </p:pic>
    </p:spTree>
    <p:extLst>
      <p:ext uri="{BB962C8B-B14F-4D97-AF65-F5344CB8AC3E}">
        <p14:creationId xmlns:p14="http://schemas.microsoft.com/office/powerpoint/2010/main" val="1805626774"/>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18603" y="444845"/>
            <a:ext cx="4907593" cy="5931243"/>
          </a:xfrm>
        </p:spPr>
        <p:txBody>
          <a:bodyPr/>
          <a:lstStyle/>
          <a:p>
            <a:pPr marL="0" indent="0">
              <a:buNone/>
            </a:pPr>
            <a:r>
              <a:rPr lang="it-IT" sz="2000" dirty="0">
                <a:effectLst/>
              </a:rPr>
              <a:t>Forse non comprende del tutto lo sconquasso creato dall’avvento di papa Giovanni XXII</a:t>
            </a:r>
          </a:p>
          <a:p>
            <a:pPr marL="0" indent="0">
              <a:buNone/>
            </a:pPr>
            <a:endParaRPr lang="it-IT" sz="1000" dirty="0">
              <a:effectLst/>
            </a:endParaRPr>
          </a:p>
          <a:p>
            <a:pPr marL="0" indent="0">
              <a:buNone/>
            </a:pPr>
            <a:r>
              <a:rPr lang="it-IT" sz="2000" dirty="0">
                <a:effectLst/>
              </a:rPr>
              <a:t>Rossana Rossanda, storica esponente della sinistra italiana, </a:t>
            </a:r>
            <a:r>
              <a:rPr lang="it-IT" sz="2000" dirty="0" err="1">
                <a:effectLst/>
              </a:rPr>
              <a:t>scrivera’</a:t>
            </a:r>
            <a:r>
              <a:rPr lang="it-IT" sz="2000" dirty="0">
                <a:effectLst/>
              </a:rPr>
              <a:t>: </a:t>
            </a:r>
            <a:r>
              <a:rPr lang="it-IT" sz="2000" i="1" dirty="0">
                <a:effectLst/>
              </a:rPr>
              <a:t>Chi avrebbe </a:t>
            </a:r>
            <a:r>
              <a:rPr lang="it-IT" sz="2000" i="1" dirty="0" err="1">
                <a:effectLst/>
              </a:rPr>
              <a:t>immaginasto</a:t>
            </a:r>
            <a:r>
              <a:rPr lang="it-IT" sz="2000" i="1" dirty="0">
                <a:effectLst/>
              </a:rPr>
              <a:t> che il cardinal Roncalli, </a:t>
            </a:r>
            <a:r>
              <a:rPr lang="it-IT" sz="2000" i="1" dirty="0" err="1">
                <a:effectLst/>
              </a:rPr>
              <a:t>cosi’</a:t>
            </a:r>
            <a:r>
              <a:rPr lang="it-IT" sz="2000" i="1" dirty="0">
                <a:effectLst/>
              </a:rPr>
              <a:t> conservatore con la Biennale di Venezia e </a:t>
            </a:r>
            <a:r>
              <a:rPr lang="it-IT" sz="2000" i="1" dirty="0" err="1">
                <a:effectLst/>
              </a:rPr>
              <a:t>cosi’</a:t>
            </a:r>
            <a:r>
              <a:rPr lang="it-IT" sz="2000" i="1" dirty="0">
                <a:effectLst/>
              </a:rPr>
              <a:t> mondano come nunzio a Parigi, sarebbe stato il papa povero che apriva le porte del dogma senza essere un teologo – ma come si vorrebbe che fosse un’anima cristiana?</a:t>
            </a:r>
          </a:p>
          <a:p>
            <a:pPr marL="0" indent="0">
              <a:buNone/>
            </a:pPr>
            <a:endParaRPr lang="it-IT" sz="1000" dirty="0">
              <a:effectLst/>
            </a:endParaRPr>
          </a:p>
          <a:p>
            <a:pPr marL="0" indent="0">
              <a:buNone/>
            </a:pPr>
            <a:r>
              <a:rPr lang="it-IT" sz="2000" dirty="0">
                <a:effectLst/>
              </a:rPr>
              <a:t>Il 2 ottobre 1962 papa Giovanni XXIII si ferma ad Assisi, di ritorno da Loreto. Il convegno viene sospeso, ma Pasolini si ritira in camera, per non sentir parlare del Papa</a:t>
            </a:r>
          </a:p>
          <a:p>
            <a:pPr marL="0" indent="0">
              <a:buNone/>
            </a:pPr>
            <a:endParaRPr lang="it-IT" sz="1000" dirty="0">
              <a:effectLst/>
            </a:endParaRPr>
          </a:p>
        </p:txBody>
      </p:sp>
      <p:pic>
        <p:nvPicPr>
          <p:cNvPr id="4" name="Immagine 3"/>
          <p:cNvPicPr>
            <a:picLocks noChangeAspect="1"/>
          </p:cNvPicPr>
          <p:nvPr/>
        </p:nvPicPr>
        <p:blipFill>
          <a:blip r:embed="rId2"/>
          <a:stretch>
            <a:fillRect/>
          </a:stretch>
        </p:blipFill>
        <p:spPr>
          <a:xfrm>
            <a:off x="5905500" y="1505465"/>
            <a:ext cx="4762500" cy="3810000"/>
          </a:xfrm>
          <a:prstGeom prst="rect">
            <a:avLst/>
          </a:prstGeom>
          <a:effectLst>
            <a:softEdge rad="317500"/>
          </a:effectLst>
        </p:spPr>
      </p:pic>
    </p:spTree>
    <p:extLst>
      <p:ext uri="{BB962C8B-B14F-4D97-AF65-F5344CB8AC3E}">
        <p14:creationId xmlns:p14="http://schemas.microsoft.com/office/powerpoint/2010/main" val="3919386311"/>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18602" y="444845"/>
            <a:ext cx="6855498" cy="5931243"/>
          </a:xfrm>
        </p:spPr>
        <p:txBody>
          <a:bodyPr/>
          <a:lstStyle/>
          <a:p>
            <a:pPr marL="0" indent="0">
              <a:buNone/>
            </a:pPr>
            <a:r>
              <a:rPr lang="it-IT" sz="2000" dirty="0">
                <a:effectLst/>
              </a:rPr>
              <a:t>In </a:t>
            </a:r>
            <a:r>
              <a:rPr lang="it-IT" sz="2000" dirty="0" err="1">
                <a:effectLst/>
              </a:rPr>
              <a:t>realta’</a:t>
            </a:r>
            <a:r>
              <a:rPr lang="it-IT" sz="2000" dirty="0">
                <a:effectLst/>
              </a:rPr>
              <a:t> il regista </a:t>
            </a:r>
            <a:r>
              <a:rPr lang="it-IT" sz="2000" dirty="0" err="1">
                <a:effectLst/>
              </a:rPr>
              <a:t>comprendera’</a:t>
            </a:r>
            <a:r>
              <a:rPr lang="it-IT" sz="2000" dirty="0">
                <a:effectLst/>
              </a:rPr>
              <a:t> solo </a:t>
            </a:r>
            <a:r>
              <a:rPr lang="it-IT" sz="2000" dirty="0" err="1">
                <a:effectLst/>
              </a:rPr>
              <a:t>piu’</a:t>
            </a:r>
            <a:r>
              <a:rPr lang="it-IT" sz="2000" dirty="0">
                <a:effectLst/>
              </a:rPr>
              <a:t> tardi la straordinaria figura del pontefice, al quale, dopo la sua morte, </a:t>
            </a:r>
            <a:r>
              <a:rPr lang="it-IT" sz="2000" dirty="0" err="1">
                <a:effectLst/>
              </a:rPr>
              <a:t>dedichera’</a:t>
            </a:r>
            <a:r>
              <a:rPr lang="it-IT" sz="2000" dirty="0">
                <a:effectLst/>
              </a:rPr>
              <a:t> il film, che si apre, nei titoli di testa, con la frase </a:t>
            </a:r>
            <a:r>
              <a:rPr lang="it-IT" sz="2000" i="1" dirty="0">
                <a:effectLst/>
                <a:hlinkClick r:id="rId2" action="ppaction://hlinkfile"/>
              </a:rPr>
              <a:t>Alla cara, lieta, familiare memoria di Giovanni XXIII</a:t>
            </a:r>
            <a:endParaRPr lang="it-IT" sz="2000" dirty="0">
              <a:effectLst/>
            </a:endParaRPr>
          </a:p>
          <a:p>
            <a:pPr marL="0" indent="0">
              <a:buNone/>
            </a:pPr>
            <a:endParaRPr lang="it-IT" sz="1000" dirty="0">
              <a:effectLst/>
            </a:endParaRPr>
          </a:p>
          <a:p>
            <a:pPr marL="0" indent="0">
              <a:buNone/>
            </a:pPr>
            <a:r>
              <a:rPr lang="it-IT" sz="2000" dirty="0">
                <a:effectLst/>
              </a:rPr>
              <a:t>La scelta di San Matteo non è casuale. Pasolini ritiene la versione dell’apostolo Matteo quella che più d’ogni altra risalta l’umanità del Cristo, il suo essere uomo tra gli uomini</a:t>
            </a:r>
          </a:p>
          <a:p>
            <a:pPr marL="0" indent="0">
              <a:buNone/>
            </a:pPr>
            <a:endParaRPr lang="it-IT" sz="1000" dirty="0">
              <a:effectLst/>
            </a:endParaRPr>
          </a:p>
          <a:p>
            <a:pPr marL="0" indent="0">
              <a:buNone/>
            </a:pPr>
            <a:r>
              <a:rPr lang="it-IT" sz="2000" dirty="0">
                <a:effectLst/>
              </a:rPr>
              <a:t>Pasolini non è un cattolico, </a:t>
            </a:r>
            <a:r>
              <a:rPr lang="it-IT" sz="2000" dirty="0">
                <a:effectLst/>
                <a:hlinkClick r:id="rId3" action="ppaction://hlinkfile"/>
              </a:rPr>
              <a:t>«non sono nemmeno cresimato»</a:t>
            </a:r>
            <a:r>
              <a:rPr lang="it-IT" sz="2000" dirty="0">
                <a:effectLst/>
              </a:rPr>
              <a:t> dirà rispondendo alle critiche provenienti da ambienti marxisti per ribadire il suo ateismo, e proprio questo suo distacco, questa mancanza di «resistenze interne» lo convincerà a terminare questo ambizioso e rischioso </a:t>
            </a:r>
            <a:r>
              <a:rPr lang="it-IT" sz="2000" dirty="0">
                <a:effectLst/>
                <a:hlinkClick r:id="rId4" action="ppaction://hlinkfile"/>
              </a:rPr>
              <a:t>progetto</a:t>
            </a:r>
            <a:endParaRPr lang="it-IT" sz="2000" dirty="0">
              <a:effectLst/>
            </a:endParaRPr>
          </a:p>
          <a:p>
            <a:pPr marL="0" indent="0">
              <a:buNone/>
            </a:pPr>
            <a:endParaRPr lang="it-IT" sz="1000" dirty="0">
              <a:effectLst/>
            </a:endParaRPr>
          </a:p>
          <a:p>
            <a:pPr marL="0" indent="0">
              <a:buNone/>
            </a:pPr>
            <a:r>
              <a:rPr lang="it-IT" sz="2000" dirty="0">
                <a:effectLst/>
              </a:rPr>
              <a:t>La consulenza della Pro Civitate Christiana lo </a:t>
            </a:r>
            <a:r>
              <a:rPr lang="it-IT" sz="2000" dirty="0" err="1">
                <a:effectLst/>
              </a:rPr>
              <a:t>spingera’</a:t>
            </a:r>
            <a:r>
              <a:rPr lang="it-IT" sz="2000" dirty="0">
                <a:effectLst/>
              </a:rPr>
              <a:t>, in alcuni casi, a rendere meno spigoloso il racconto, che rimane comunque rivoluzionario</a:t>
            </a:r>
          </a:p>
        </p:txBody>
      </p:sp>
    </p:spTree>
    <p:extLst>
      <p:ext uri="{BB962C8B-B14F-4D97-AF65-F5344CB8AC3E}">
        <p14:creationId xmlns:p14="http://schemas.microsoft.com/office/powerpoint/2010/main" val="2356179043"/>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993996" y="455862"/>
            <a:ext cx="4244347" cy="5931243"/>
          </a:xfrm>
        </p:spPr>
        <p:txBody>
          <a:bodyPr/>
          <a:lstStyle/>
          <a:p>
            <a:pPr marL="0" indent="0">
              <a:buNone/>
            </a:pPr>
            <a:r>
              <a:rPr lang="it-IT" sz="2000" dirty="0">
                <a:effectLst/>
              </a:rPr>
              <a:t>Il film presenta caratteri fortemente personalizzati: agli attori presi dalla strada, secondo i migliori dettami della scuola neorealista, Pasolini affianca, nei ruoli dei protagonisti,  amici e parenti; </a:t>
            </a:r>
            <a:r>
              <a:rPr lang="it-IT" sz="2000" dirty="0">
                <a:effectLst/>
                <a:hlinkClick r:id="rId2" action="ppaction://hlinkfile"/>
              </a:rPr>
              <a:t>Susanna Pasolini</a:t>
            </a:r>
            <a:r>
              <a:rPr lang="it-IT" sz="2000" dirty="0">
                <a:effectLst/>
              </a:rPr>
              <a:t>, madre del regista, interpreta Maria</a:t>
            </a:r>
          </a:p>
          <a:p>
            <a:pPr marL="0" indent="0">
              <a:buNone/>
            </a:pPr>
            <a:r>
              <a:rPr lang="it-IT" sz="2000" dirty="0">
                <a:effectLst/>
              </a:rPr>
              <a:t> </a:t>
            </a:r>
          </a:p>
          <a:p>
            <a:pPr marL="0" indent="0">
              <a:buNone/>
            </a:pPr>
            <a:r>
              <a:rPr lang="it-IT" sz="2000" dirty="0">
                <a:effectLst/>
              </a:rPr>
              <a:t>I modelli, come ne </a:t>
            </a:r>
            <a:r>
              <a:rPr lang="it-IT" sz="2000" i="1" dirty="0">
                <a:effectLst/>
              </a:rPr>
              <a:t>La ricotta</a:t>
            </a:r>
            <a:r>
              <a:rPr lang="it-IT" sz="2000" dirty="0">
                <a:effectLst/>
              </a:rPr>
              <a:t>, sono quelli della pittura classica: lo stesso protagonista, </a:t>
            </a:r>
            <a:r>
              <a:rPr lang="it-IT" sz="2000" dirty="0">
                <a:effectLst/>
                <a:hlinkClick r:id="rId3" action="ppaction://hlinkfile"/>
              </a:rPr>
              <a:t>Enrique </a:t>
            </a:r>
            <a:r>
              <a:rPr lang="it-IT" sz="2000" dirty="0" err="1">
                <a:effectLst/>
                <a:hlinkClick r:id="rId3" action="ppaction://hlinkfile"/>
              </a:rPr>
              <a:t>Irazoqui</a:t>
            </a:r>
            <a:r>
              <a:rPr lang="it-IT" sz="2000" dirty="0">
                <a:effectLst/>
              </a:rPr>
              <a:t>, giovane studente spagnolo in visita a Roma, che interpreta Gesù di </a:t>
            </a:r>
            <a:r>
              <a:rPr lang="it-IT" sz="2000" dirty="0" err="1">
                <a:effectLst/>
              </a:rPr>
              <a:t>Nazaret</a:t>
            </a:r>
            <a:r>
              <a:rPr lang="it-IT" sz="2000" dirty="0">
                <a:effectLst/>
              </a:rPr>
              <a:t>, come scrive lo stesso regista nella sceneggiatura, «aveva lo stesso volto bello e fiero, umano e distaccato dei Cristi dipinti da </a:t>
            </a:r>
            <a:r>
              <a:rPr lang="it-IT" sz="2000" dirty="0" err="1">
                <a:effectLst/>
              </a:rPr>
              <a:t>El</a:t>
            </a:r>
            <a:r>
              <a:rPr lang="it-IT" sz="2000" dirty="0">
                <a:effectLst/>
              </a:rPr>
              <a:t> Greco» </a:t>
            </a:r>
          </a:p>
          <a:p>
            <a:pPr marL="0" indent="0">
              <a:buNone/>
            </a:pPr>
            <a:endParaRPr lang="it-IT" sz="2000" dirty="0">
              <a:effectLst/>
            </a:endParaRPr>
          </a:p>
        </p:txBody>
      </p:sp>
      <p:pic>
        <p:nvPicPr>
          <p:cNvPr id="2" name="Immagine 1"/>
          <p:cNvPicPr>
            <a:picLocks noChangeAspect="1"/>
          </p:cNvPicPr>
          <p:nvPr/>
        </p:nvPicPr>
        <p:blipFill>
          <a:blip r:embed="rId4"/>
          <a:stretch>
            <a:fillRect/>
          </a:stretch>
        </p:blipFill>
        <p:spPr>
          <a:xfrm>
            <a:off x="1802691" y="340261"/>
            <a:ext cx="3973820" cy="6097396"/>
          </a:xfrm>
          <a:prstGeom prst="rect">
            <a:avLst/>
          </a:prstGeom>
          <a:effectLst>
            <a:softEdge rad="317500"/>
          </a:effectLst>
        </p:spPr>
      </p:pic>
    </p:spTree>
    <p:extLst>
      <p:ext uri="{BB962C8B-B14F-4D97-AF65-F5344CB8AC3E}">
        <p14:creationId xmlns:p14="http://schemas.microsoft.com/office/powerpoint/2010/main" val="408944283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21455" y="231354"/>
            <a:ext cx="8604174" cy="6268598"/>
          </a:xfrm>
        </p:spPr>
        <p:txBody>
          <a:bodyPr/>
          <a:lstStyle/>
          <a:p>
            <a:pPr marL="0" indent="0">
              <a:buNone/>
            </a:pPr>
            <a:r>
              <a:rPr lang="it-IT" sz="2000" dirty="0">
                <a:effectLst/>
              </a:rPr>
              <a:t>Ai giornalisti de </a:t>
            </a:r>
            <a:r>
              <a:rPr lang="it-IT" sz="2000" i="1" dirty="0">
                <a:effectLst/>
              </a:rPr>
              <a:t>L’Unità</a:t>
            </a:r>
            <a:r>
              <a:rPr lang="it-IT" sz="2000" dirty="0">
                <a:effectLst/>
              </a:rPr>
              <a:t> che, pur riconoscendo che </a:t>
            </a:r>
            <a:r>
              <a:rPr lang="it-IT" sz="2000" i="1" dirty="0">
                <a:effectLst/>
              </a:rPr>
              <a:t>“…il nostro cineasta ha soltanto composto il più bel film su Cristo che sia stato fatto finora, e probabilmente il più sincero che egli potesse concepire. Di entrambe le cose gli va dato obiettivamente, ma non entusiasticamente, atto</a:t>
            </a:r>
            <a:r>
              <a:rPr lang="it-IT" sz="2000" dirty="0">
                <a:effectLst/>
              </a:rPr>
              <a:t>”, nel corso di un dibattito tenutosi negli ultimi mesi del 1964, Pasolini dichiarò:</a:t>
            </a:r>
          </a:p>
          <a:p>
            <a:pPr marL="0" indent="0">
              <a:buNone/>
            </a:pPr>
            <a:r>
              <a:rPr lang="it-IT" sz="2000" dirty="0">
                <a:effectLst/>
              </a:rPr>
              <a:t> </a:t>
            </a:r>
            <a:r>
              <a:rPr lang="it-IT" sz="2000" i="1" dirty="0">
                <a:effectLst/>
              </a:rPr>
              <a:t>«… mi sembra un’idea un po’ strana della Rivoluzione questa, per cui la Rivoluzione va fatta a suon di legnate, o dietro le barricate, o col mitra in mano: è un’idea almeno anti-storicistica. Nel particolare momento storico in cui Cristo operava, dire alla gente ‘porgi al nemico l’altra guancia’ era una cosa di un anticonformismo da far  rabbrividire, uno scandalo insostenibile: e infatti l’hanno crocifisso. Non vedo come in questo senso Cristo non debba essere </a:t>
            </a:r>
            <a:r>
              <a:rPr lang="it-IT" sz="2000" i="1" dirty="0" err="1">
                <a:effectLst/>
              </a:rPr>
              <a:t>accepito</a:t>
            </a:r>
            <a:r>
              <a:rPr lang="it-IT" sz="2000" i="1" dirty="0">
                <a:effectLst/>
              </a:rPr>
              <a:t> come </a:t>
            </a:r>
            <a:r>
              <a:rPr lang="it-IT" sz="2000" i="1" dirty="0">
                <a:effectLst/>
                <a:hlinkClick r:id="rId2" action="ppaction://hlinkfile"/>
              </a:rPr>
              <a:t>Rivoluzionario</a:t>
            </a:r>
            <a:r>
              <a:rPr lang="it-IT" sz="2000" i="1" dirty="0">
                <a:effectLst/>
              </a:rPr>
              <a:t>…»</a:t>
            </a:r>
          </a:p>
          <a:p>
            <a:pPr marL="0" indent="0">
              <a:buNone/>
            </a:pPr>
            <a:endParaRPr lang="it-IT" sz="1000" i="1" dirty="0">
              <a:effectLst/>
            </a:endParaRPr>
          </a:p>
          <a:p>
            <a:pPr marL="0" indent="0">
              <a:buNone/>
            </a:pPr>
            <a:r>
              <a:rPr lang="it-IT" sz="2000" dirty="0"/>
              <a:t>«</a:t>
            </a:r>
            <a:r>
              <a:rPr lang="it-IT" sz="2000" i="1" dirty="0"/>
              <a:t>Il Vangelo, come quello di Matteo, disegna una figura di Cristo più umana che divina, un uomo con moltissimi tratti di dolcezza e di mitezza, che però reagisce con rabbia all’ipocrisia e alla falsità. Si tratta di un Cristo motivato dalla volontà di redenzione per coloro che subiscono le conseguenze dell’istituzionalizzazione della religione operata dai </a:t>
            </a:r>
            <a:r>
              <a:rPr lang="it-IT" sz="2000" i="1" dirty="0">
                <a:hlinkClick r:id="rId3" action="ppaction://hlinkfile"/>
              </a:rPr>
              <a:t>farisei</a:t>
            </a:r>
            <a:r>
              <a:rPr lang="it-IT" sz="2000" i="1" dirty="0"/>
              <a:t>, che ne hanno fatto uno strumento di dominio politico e sociale. E’ un Cristo rivoluzionario che è venuto a portare la spada piuttosto che la pace»</a:t>
            </a:r>
          </a:p>
          <a:p>
            <a:pPr marL="0" indent="0" algn="r">
              <a:buNone/>
            </a:pPr>
            <a:r>
              <a:rPr lang="it-IT" sz="2000" i="1" dirty="0"/>
              <a:t>M</a:t>
            </a:r>
            <a:r>
              <a:rPr lang="it-IT" sz="1800" i="1" dirty="0"/>
              <a:t>atteo Valente</a:t>
            </a:r>
          </a:p>
          <a:p>
            <a:pPr marL="0" indent="0">
              <a:buNone/>
            </a:pPr>
            <a:endParaRPr lang="it-IT" sz="2000" i="1" dirty="0">
              <a:effectLst/>
            </a:endParaRPr>
          </a:p>
        </p:txBody>
      </p:sp>
    </p:spTree>
    <p:extLst>
      <p:ext uri="{BB962C8B-B14F-4D97-AF65-F5344CB8AC3E}">
        <p14:creationId xmlns:p14="http://schemas.microsoft.com/office/powerpoint/2010/main" val="3563957611"/>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316337" y="121186"/>
            <a:ext cx="3969317" cy="6308210"/>
          </a:xfrm>
        </p:spPr>
        <p:txBody>
          <a:bodyPr>
            <a:normAutofit fontScale="92500" lnSpcReduction="10000"/>
          </a:bodyPr>
          <a:lstStyle/>
          <a:p>
            <a:r>
              <a:rPr lang="it-IT" sz="2200" dirty="0">
                <a:effectLst/>
              </a:rPr>
              <a:t>La vera rivoluzione però, dal punto di vista della rappresentazione del mistero di Cristo, è quella di Pasolini, e del suo tentativo di coniugare lettura del Vangelo ed esperienza dell’incarnazione nella storia degli uomini. </a:t>
            </a:r>
          </a:p>
          <a:p>
            <a:endParaRPr lang="it-IT" sz="1100" dirty="0">
              <a:effectLst/>
            </a:endParaRPr>
          </a:p>
          <a:p>
            <a:r>
              <a:rPr lang="it-IT" sz="2200" dirty="0">
                <a:effectLst/>
              </a:rPr>
              <a:t>Scrive Dario Edoardo Viganò: </a:t>
            </a:r>
          </a:p>
          <a:p>
            <a:r>
              <a:rPr lang="it-IT" sz="2200" i="1" dirty="0">
                <a:effectLst/>
              </a:rPr>
              <a:t>«Entrando da profano nel sacro, Pasolini, in realtà, profana consapevolmente la tradizione cinematografica della vita di Cristo ripulendola dagli abbellimenti edificanti e sfrondandola dall’iconografia </a:t>
            </a:r>
            <a:r>
              <a:rPr lang="it-IT" sz="2200" i="1" dirty="0" err="1">
                <a:effectLst/>
              </a:rPr>
              <a:t>devozionistica</a:t>
            </a:r>
            <a:r>
              <a:rPr lang="it-IT" sz="2200" i="1" dirty="0">
                <a:effectLst/>
              </a:rPr>
              <a:t>»</a:t>
            </a:r>
          </a:p>
          <a:p>
            <a:endParaRPr lang="it-IT" sz="1100" i="1" dirty="0">
              <a:effectLst/>
            </a:endParaRPr>
          </a:p>
          <a:p>
            <a:r>
              <a:rPr lang="it-IT" sz="2200" dirty="0"/>
              <a:t>Dopo il </a:t>
            </a:r>
            <a:r>
              <a:rPr lang="it-IT" sz="2200" i="1" dirty="0"/>
              <a:t> Vangelo</a:t>
            </a:r>
            <a:r>
              <a:rPr lang="it-IT" sz="2200" dirty="0"/>
              <a:t>, la figura cinematografica del Cristo non sarà più la stessa.</a:t>
            </a:r>
            <a:endParaRPr lang="it-IT" sz="2600" i="1" dirty="0"/>
          </a:p>
        </p:txBody>
      </p:sp>
      <p:pic>
        <p:nvPicPr>
          <p:cNvPr id="13314" name="Picture 2" descr="http://peppinoimpastatoproject.files.wordpress.com/2012/01/gesc3b9_vangelo-secondo-matteo_pasolini.jpg"/>
          <p:cNvPicPr>
            <a:picLocks noChangeAspect="1" noChangeArrowheads="1"/>
          </p:cNvPicPr>
          <p:nvPr/>
        </p:nvPicPr>
        <p:blipFill>
          <a:blip r:embed="rId2"/>
          <a:srcRect/>
          <a:stretch>
            <a:fillRect/>
          </a:stretch>
        </p:blipFill>
        <p:spPr bwMode="auto">
          <a:xfrm>
            <a:off x="1738282" y="3357563"/>
            <a:ext cx="4043622" cy="2895591"/>
          </a:xfrm>
          <a:prstGeom prst="rect">
            <a:avLst/>
          </a:prstGeom>
          <a:noFill/>
        </p:spPr>
      </p:pic>
      <p:pic>
        <p:nvPicPr>
          <p:cNvPr id="13316" name="Picture 4" descr="http://www.e20romagna.it/public/articoli/Vangelo_20secondo_20Matteo_Pasolini.jpg"/>
          <p:cNvPicPr>
            <a:picLocks noChangeAspect="1" noChangeArrowheads="1"/>
          </p:cNvPicPr>
          <p:nvPr/>
        </p:nvPicPr>
        <p:blipFill>
          <a:blip r:embed="rId3" cstate="print"/>
          <a:srcRect/>
          <a:stretch>
            <a:fillRect/>
          </a:stretch>
        </p:blipFill>
        <p:spPr bwMode="auto">
          <a:xfrm rot="20695001">
            <a:off x="2222783" y="474160"/>
            <a:ext cx="2460720" cy="3500462"/>
          </a:xfrm>
          <a:prstGeom prst="rect">
            <a:avLst/>
          </a:prstGeom>
          <a:noFill/>
        </p:spPr>
      </p:pic>
    </p:spTree>
    <p:extLst>
      <p:ext uri="{BB962C8B-B14F-4D97-AF65-F5344CB8AC3E}">
        <p14:creationId xmlns:p14="http://schemas.microsoft.com/office/powerpoint/2010/main" val="344806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fade">
                                      <p:cBhvr>
                                        <p:cTn id="11" dur="500"/>
                                        <p:tgtEl>
                                          <p:spTgt spid="133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316"/>
                                        </p:tgtEl>
                                        <p:attrNameLst>
                                          <p:attrName>style.visibility</p:attrName>
                                        </p:attrNameLst>
                                      </p:cBhvr>
                                      <p:to>
                                        <p:strVal val="visible"/>
                                      </p:to>
                                    </p:set>
                                    <p:animEffect transition="in" filter="fade">
                                      <p:cBhvr>
                                        <p:cTn id="2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egnaposto testo 14"/>
          <p:cNvSpPr>
            <a:spLocks noGrp="1"/>
          </p:cNvSpPr>
          <p:nvPr>
            <p:ph type="body" sz="half" idx="4294967295"/>
          </p:nvPr>
        </p:nvSpPr>
        <p:spPr>
          <a:xfrm>
            <a:off x="1271464" y="845832"/>
            <a:ext cx="3643313" cy="5166336"/>
          </a:xfrm>
        </p:spPr>
        <p:txBody>
          <a:bodyPr>
            <a:normAutofit fontScale="55000" lnSpcReduction="20000"/>
          </a:bodyPr>
          <a:lstStyle/>
          <a:p>
            <a:pPr marL="0" indent="0">
              <a:lnSpc>
                <a:spcPct val="120000"/>
              </a:lnSpc>
              <a:buNone/>
            </a:pPr>
            <a:r>
              <a:rPr lang="it-IT" sz="3300" dirty="0">
                <a:latin typeface="Arial" pitchFamily="34" charset="0"/>
                <a:cs typeface="Arial" pitchFamily="34" charset="0"/>
              </a:rPr>
              <a:t>Negli stessi anni in cui in Italia l’immaginario religioso si esprime nel rapporto conflittuale tra il sindaco Peppone e il parroco don Camillo, il cinema americano pesca a piene mani dalla tradizione religiosa, confezionando prodotti di grande impatto per il pubblico.</a:t>
            </a:r>
          </a:p>
          <a:p>
            <a:pPr marL="0" indent="0">
              <a:lnSpc>
                <a:spcPct val="120000"/>
              </a:lnSpc>
              <a:buNone/>
            </a:pPr>
            <a:endParaRPr lang="it-IT" sz="3300" dirty="0">
              <a:latin typeface="Arial" pitchFamily="34" charset="0"/>
              <a:cs typeface="Arial" pitchFamily="34" charset="0"/>
            </a:endParaRPr>
          </a:p>
          <a:p>
            <a:pPr marL="0" indent="0">
              <a:lnSpc>
                <a:spcPct val="120000"/>
              </a:lnSpc>
              <a:buNone/>
            </a:pPr>
            <a:r>
              <a:rPr lang="it-IT" sz="3300" dirty="0">
                <a:latin typeface="Arial" pitchFamily="34" charset="0"/>
                <a:cs typeface="Arial" pitchFamily="34" charset="0"/>
              </a:rPr>
              <a:t>I film così realizzati, possono essere suddivisi in tre grandi categorie:</a:t>
            </a:r>
          </a:p>
          <a:p>
            <a:pPr marL="0" indent="0">
              <a:lnSpc>
                <a:spcPct val="120000"/>
              </a:lnSpc>
              <a:buNone/>
            </a:pPr>
            <a:endParaRPr lang="it-IT" sz="3300" dirty="0">
              <a:latin typeface="Arial" pitchFamily="34" charset="0"/>
              <a:cs typeface="Arial" pitchFamily="34" charset="0"/>
            </a:endParaRPr>
          </a:p>
          <a:p>
            <a:pPr marL="0" indent="0">
              <a:lnSpc>
                <a:spcPct val="120000"/>
              </a:lnSpc>
            </a:pPr>
            <a:r>
              <a:rPr lang="it-IT" sz="3300" dirty="0">
                <a:latin typeface="Arial" pitchFamily="34" charset="0"/>
                <a:cs typeface="Arial" pitchFamily="34" charset="0"/>
              </a:rPr>
              <a:t> Il filone biblico</a:t>
            </a:r>
          </a:p>
          <a:p>
            <a:pPr marL="0" indent="0">
              <a:lnSpc>
                <a:spcPct val="120000"/>
              </a:lnSpc>
            </a:pPr>
            <a:r>
              <a:rPr lang="it-IT" sz="3300" dirty="0">
                <a:latin typeface="Arial" pitchFamily="34" charset="0"/>
                <a:cs typeface="Arial" pitchFamily="34" charset="0"/>
              </a:rPr>
              <a:t> Il filone narrativo</a:t>
            </a:r>
          </a:p>
          <a:p>
            <a:pPr marL="0" indent="0">
              <a:lnSpc>
                <a:spcPct val="120000"/>
              </a:lnSpc>
            </a:pPr>
            <a:r>
              <a:rPr lang="it-IT" sz="3300" dirty="0">
                <a:latin typeface="Arial" pitchFamily="34" charset="0"/>
                <a:cs typeface="Arial" pitchFamily="34" charset="0"/>
              </a:rPr>
              <a:t> Il cinema cristologico</a:t>
            </a:r>
          </a:p>
          <a:p>
            <a:pPr>
              <a:buNone/>
            </a:pPr>
            <a:endParaRPr lang="it-IT" sz="2000" dirty="0">
              <a:solidFill>
                <a:schemeClr val="tx2"/>
              </a:solidFill>
              <a:latin typeface="Arial" pitchFamily="34" charset="0"/>
              <a:cs typeface="Arial" pitchFamily="34" charset="0"/>
            </a:endParaRPr>
          </a:p>
        </p:txBody>
      </p:sp>
      <p:sp>
        <p:nvSpPr>
          <p:cNvPr id="20482" name="AutoShape 2" descr="data:image/jpeg;base64,/9j/4AAQSkZJRgABAQAAAQABAAD/2wCEAAkGBxQTEhUUEhQWFBUXGRQWFxcWFRcYFxcWFBYXFxcYFxYYHCggGBolHRUUITEhJSkrLi4uFx8zODMsNygtLisBCgoKDg0OFBAQGiwkHBwsNywsLCwtLCwsLCwrLyw3LyssLCwsLCwsLjQsLC0sLywsLCwsLCwsLCwsLCwsLCwsLP/AABEIAQoAvgMBIgACEQEDEQH/xAAcAAABBQEBAQAAAAAAAAAAAAADAQIEBQYABwj/xABKEAABAgQDAgkIBwUHBAMAAAABAhEAAwQhBRIxQVEGEyJUYXGBkZIHFFOTobHR0hUXIzJCUsFygqLh8BYzQ2KDo/E0RHOyJEXC/8QAGgEBAQEBAQEBAAAAAAAAAAAAAAECAwQFBv/EAC4RAQABAwIEBgECBwAAAAAAAAABAgMREhMhQVJhFDFRkaHRBIHwFSIyQnHB4f/aAAwDAQACEQMRAD8ASllvLlv+RH/qIcpEaugweTxMonUolvyv8o3Q76OkDYNfzH4x8mr8K7VMzwc9EyyZEcERsUYdI2hPiPxh5w+n3J8R+MTwF3sbcsXxMLxMbLzGmGoT4j8Y5VBTM/J8Z+MT+H3fWDRLHZI7in1Ea8UFN/k6uMPxhThdNvSN/L/nE8Bd7G3LFCkS75R1sHgnF90bEYVTHRQ7JkIcFpjtHjGyHgb3b3NEse0ci+y0bFOBSN/8YhysBp9M38QieAvdvdNEsWzw9Mkbo1yOD8l/vfxCCK4PyBqs3/zCJ4C929yaKmOEsboIERr04BI/MfEI5eB07HlHxCHgL3b3TbqYgpeHcW0ayVg0lnJt+2IKrCKYB838Yi+AvdvddFTHhMNmp3RpkyKP0qPWp+MMWmgBvOl9s5Pxh4C729025ZoJhckaFKsP2z5Xr0/GFWcOZ/OJXr092sXwF7t7m3LMTi0JLPRFvWzqFuTPkjrnJ/VUDRXYe16iS/8A5k/NE8Ddj0XalZUQVxaA34E202CCz5KiGBbQ309heDy5XJDck5Uh2Bsw3wdKdPf/AMR9zk7Mzj2KKp1yUuopUeXlYqbYRm+6H2xbom5g4LA9F+2MXw9ppiKtE4F0rSEjrS7pI7XjV4Wr7FBubCAfMlkkkG/sgUhRBYg3v0RY8W7HV4p+F2LppEpsSpb5ADYZWuQXteKCIl5lPoQdjX6YlzWyuQRs6b9UZjgNVXWFrJKr8oaFRcsdo9zxb8JMa81FyjMpKilJCsxZhZrbYCZKl5elttnMDnKTct2Wc9hjPcCZy1IWlawqYWUnNmYg3IdrF3gPCXhCUqMkS0iekpObM6APvEEkC7dG2JmRppM8qAyIUVX12dgIcRnOGmJCVxQmBaTmKnSzkAB2c722bYvMHnKXKRMQlLm5SSQxOxgCx7IyPlGmmbNlJIAUkMpLhQBJBDtcdLiKjW4dWlUoTXCU5QolWgHSWirlYiJiUqRMEwpVMDtdipgwGoZrwPGqvJhDWClFMvks2t2ylmZJih4AIeoSlTZMiybizML7oDaV61CUuYoMUJJSWGral9kMGIlFGmagpmqOUcl0pU5DkPcHW2+A+UmeJdCAktxi0p6ClIKj7hHndHiik0q5TllLB12DUDc5buhMj1CRXJCwFEjjASAXdwA40sYBjeLpQkoS2ZSSAOg/iMYSZj60ypABzKSCSTrdVkju1izrqvOoLUwK0pWbCz7HOyAr5C8js21j07C0PpKNM1YCliycxIBfpZ9THKmo2kb9Afa0VdbW8vMgkNobA9dog6asuQkEh2B3toYSRNOUgjkFRLjaoDQxOxKtWjiypWdMyUkkZEljoQ5Dt1GGTJiF0ylpZK0rQFIG1LMCO0wFROQHJgEyR0wZC1Kdh09kWdFhap6WScpSbgj9TEHssyblNyzAP1d8FmzdGuG98RJ+EnjSsEObnNmU5GjXGUDogi0TW/Ad/KUn2MYR5KzPlELSpKruJmo2ApMSOCExfmsskEvcaFwSe6O4T4TPqEIShCHCwpREzdbQpA2xM4N4AZcpKZ6UZ06FKiXA0Ozfuii+kKdnB7IxXlYIEmUCDmKyUltEgMoP2pPZG5ppKE2EeeeWOp5dPLGgStfaSkD3GArOAlOZ0xSZiloAAKVIyhikaEqB1FtIneVGkRlkz0rJUPssrj7rE5tHfTvgXAJbzUONqk9ySREfysVA4+VLS3IQVHTVZDexMAPgIgzFEhfFqSQoG13sQyrGKfhjSKk1kxKlZyoiY7M/GF9B3RpOAMwGalJ/Elbdacp/Uxl+F9WV104m+VRSOqXb9DAehcDiUSg5zEg8ncx0JfX2iMNwxpVSKo5lFRmPMbakLUWHsjYcDZ5mU6VFSbEi6sp/9S/XGQ4YVefEFMcwTlRqD90ObsHuTFFtRIIwqepSnfKEoIfIcwIIcWcXiVwKw8ImLmFXKCUJuCUZVAE2BuX2vErAK1MyUuUtCVpIfKtQQN6bkX1HU0TuB9CqTLPHTEqmE3ZaVAJGgBiiBw9qkoNKZv2kvOVKS2qUhiw3cod0efVa3UtSQwUolKRsBNgwj1nhvg0qopzMmLymUhakEKABLbRtcgR5zPwZMvD5VUVHOpbZNmVy3SDaMyKhQIUBM5LNrsEaivw5a1Epy5QAkHNZgBpFDj1PMSsLWghKkoCSdCyE6Rt8AoFcUjMSk5Q4LfrCBl1Yer8vTq/dFTXIyqKTbfHrknDENcZuxn9kYLhxhUxE2ZN4spkkpSlVmNhs11eLKIWMgcXKKTmBlgDsJeIFMSJag1lEXbd090SsVkqRLppawxKSRe7KVZ/f2xccHsOSqS01JOWYoMC12D7eqIM4mWNvJF7iLCixNaAE6pA5KgQlRfUPdxBuFtPKlFKEJKVHlHlOwOgZzEvA8Yly6b7RIsvKCNTZy/siTCvZ6iBLA2vCYjPyg9F7G9rm3VFdOmzMoKci30OYpt1ERQ6anlOFFtzQaUu990Vdaqo9EG3hT+3+UVq8TqUu8rNpqCPdaINbLmJdnv1+6PMfKxTrNSheVXFiWlAW3JKuUSkHfEmsr6gKzcUqX0oduu4tFfjuKVE9ElJSpaUTEzCpSWDizG7K1O6ELJ/AJR4+V/5D7UERRcOq3jK6oVsCsg6kcn9DFlRYivjp8xMtysi8uxSQAHSAD3ONY7FamfPmSQuUpQQol5qRlIUADmdgRYaxUF4BLInUytmaak9oEZLFp2apnK3zJp71mNbwZqJqFTDKlS1stRYEci/4L6dUGrZJVOXOm0aUJMlSWAfMu7LACDyv6eAn+TCtQmQtKw7K9jRl8Ww6ZLrlqWB+OpVlLtKcnVt0aLggcklMtUlQN3UUhIN96mcwtfh8+ZNqJnEoSJkgyEBExJI6VWABIOnRDCIfBjDVTAkzf7pW4gKIbkkBt4GsaT+zEh2+0Ul9hQcvW40guDyFS5EpASpkgAvdr3NizbYtVzggkWNugE90aFBUcFparZiybgFKSxto0RMSwBawAualaEEqCC6Uud4Gup2Rqk5SHFlbnt3PENeEJLlhmdyQNeq8SVZzE8BnVCpRWZQloulKSoHZqSL6dEaHzdZZkDX89+y0Hp8ISLnMegzFsN1niRLwhIc8o/vr+MQOlkuxl6a8pLe+KXhlhVRVJRIlygJQWFKXnGaw0SnZrF0igSrXM2v31v74Wno3cgzBsP2ixpuBjSM5ww4JS5spM0rMpUpDFRukpSLBnDF9sP4F0oXTqmpS+dRUkKZnCQNN2YRcYpwXlVGXjlzVgaAzVM37OhiQilRS06hLDJlpWrU7ATd4yPDsXq5i5y1TWCwSCBYApsw6mgNbOARLRudSusm3sEMmrzEqOqiVHrJcxHqCVF4g+lJ9OkvmDhTv29cU+En7BKcr5SpB2XSop/SNAlPRGewetlHzkgHkKUpaVJukFLkN2KiicCoJuYp62YUlr5SSbkm+3Zp2xjKvhSqapRStUsEtkSxBTsvYgxoeBylKUSrOQE6KLhyd2+ANPqFSz9xXKIZVyC4/y6RIpKeZNUM7ABiH2dji8Xs+U6SANv8AXVEZFEkG6iSb3NvbExOWomMGSzLTsLh7sw6bQZFXKKS4t0gjrfZFemWCspSFhiSVKQpjbYdDCLoyXfNa9tH3NqI0gVSmUv8Au8yDryX9+mkPQiyeVs2k/G8ERKypDgdhdnfU2hoCA5zF+gFie14CJMPFvqb7EnUnSwggmsrlpLFgkgO+bquO6HCcdijbUXIc9LQVUy10MdQX1bo+EVA1UGdTEpCdruFEdukWMrCpeVwon963Y5MQOK42WXKUkPdQez7XuRpBaGpVkSleTM+wMCBtuT3QE4UySGN2O0tptHxgqKZKXUSOwl26YApIF7v0Anu6IYJ8ttVE9KVH2EXgCkpzWsTZ+UD35YJVYkiWnUE/tF+7K0VM6okpP95LCumWsEdbGKmqKS54xAvsmzAO4xBMncKAC2Qq7TDRw0AsZaj1XPwjOVwy6KSd+Wa/sis85u2vS8Bv5XDKX+VXauUOuylCKrhRwzQulnISghSk5Ac8s/esTySdjxkSoXsLbf6DxCqpQVbMz9oiCmaAzC7M56olz0BJbXqiO4EQfRPBasVNpZcyYoKWQQpgwzDY2+MnjVYmlqK5StJklGQbSqYCO0OVRoOAVAtFPmmKczCV5fyPsd7nujy7hLiSqirmrVcAqSkbAlBIAEUQMKoVkpUQcmYBRFyA97dTx7Fg9JJlSgEOraVMXPeIw2Ey5LCVmVnICyUtxXQguOUbuSPbGrwqrzEo0KLEbOgjeDAX8iYk6DvZ279IFUyn6n2NfvgJtvtuO/3wM1QFiddNr9HXBRlyyzaHYH/po4SQPxdJvYdcIJwZzd9l2tCmeNo74qBTyACCVC+oG/edgitnVBBSFoWAVMkkOGGiioFg8WYrAX3C1i46oCalBDX3EFtP1igSWzMnI2tjyioavbWI9ZUhD5vxBrWLHbmv0ws+UC97Pr/WkBVISTd32F3JHUIgZOSHBcabzd73s8CyELC7jW4uQDueOkLCjYGxIYjaC2oguUvt7OntgHyiov8AaLsfyoJH8LwuIonEjJPIG0BIDnrAhq0KLsSANw2dcDXL2lRax7oZEcYdO/HNBB2kqPbp7I44EVlLzEgdvwiZTzCrQjLq427YdOUbgFT7mcFtRaAra3gydEKSsftMe5orJ3A+b+VLn8qk+5xGklrUFZgnKq1mBB6txgiKxeY6m5YFgod7OIgw8/gnUB2lqtub9CYqKminJcKCm3EN749Vk4gom9tQLDZrcHWFNSFaBSnZ82zsgPE10ahqkiGcQrdHtAylyQluhJLjtg0qjS1gnsSHiC44PTGpjtycYLbWciPBJ8wklWjknvMe38BpwUJ6CXAmLt0GPHuEVFxVROQAQEzFpD7got7Gig2FTCSkOXBzWN9P5RopFcuVMRNDlJSAsP8AeTf2hvbGQwypyLzHdsjVz5//AMdAQBxgUkKcWAmFj7SIDfUtQFpBSXBuDf2wZYDkkBx0Xv26RjcIxHzcyxNXnlqORaidCLC2trXeNnOk5Qbkjo3HbEyuGZnyyFl1HayUsGP7A7NsSaWv/CUndyiB1td4j1EualbMQk/iJHZfUGGIw9cxQblKBurPoRuD2eKJilhwxse1/ZFdUYhTy1lySp2IdSmI69IucemJkUM2awC0oYOL51ckWI3mPIKXFVuArlDqD9btBHrsqemagKSoKTa4Z7W0iGZaUnMC7+yKLghVAKKUhwp+gdbPY7I1aqZRScySDZmA17CYooqQvm/8kwHo5W9otHBFmFrA6HuiBhSh9o5FpkzQ7XiUaZwSXfWxFvjEDlrUlmdjqA/6wBQ/zHpDXESJdKGseWRtYu3TA8juFZk7GG7eGPsgGKlkkBDptfp320iZQyC7lQsLFyCB1d8QDXJlzAlVgWAJt3nu/oRcmaCxSMw2sR/wYAE8BSiHGjg6X0jpNOA5e7XLO/RY6RPXJCvurAfYWIcdEDWhEtQTdJs5SQxO7KT2wENUp2ZgxF0uDp1Xh86jWoPm6ibFje4gipS1EmWSreDZ9zAa26YJKrk5QFuFEkcoK2dJEADiGZ9Q9hoelxBJMpV/uts1f3wqApSiAoMH+6Rf+uuJUmQq7Bu1/YdIKi8DaGdLnzs0paUqUSCUkBiIxnD7A6ubXTlSqacUEpYplqIUQlIKh2vHTfK5XBR5EjU/gXv/AG4YfLHXejp/Av54gzp4MVoP/Sz/AFavhEyjoK1BY0s46f4anA1sGZ3vFofLFW68VT+Ffzwg8sVb6On8K/nicV4DU+B11WMipCpYCgc60lNtuzlG0emS8POVKVpUpgkaKDkDW0eYjyy1o/wqfwr+eHp8tVZ6Cn7pnzxTg9GxXB1rAyJW5ICuUUsOtj7IiScHVKOSXKXe+bUg7GJHtjDjy3VnoKfumfNDx5cKzm9P/ufNFRreFmGTKmgmy0y1iawUHQrlGWoKy6bWjxpHB6sF/NZ/qV/CNx9eNZzen/3PmhR5cavm9P3zPjBEfgJQVXnAEymmJRlVmJlKSz6XI1eN4qimJcFClpewyq37oxw8uFVzaR4pnxhfryqeayPGuAZg+FzPOasmTNYzHQ8tbG5LhxcRopdNNKgkyVpG9lAHuFooR5c6nmsnxrhfrzqOayfWL+EBcTKCbmP2S2DkFlOOpoNR0878qtdqFe8iKH69Kjmkn1i/hC/XnUc0lesX8IDTJkzVFlIJvoZex9jpjqqjbREwdSCw6rRmfrxn80letX8sd9ec7mcv1y/kgNDMQUj+7Ubu+VYPsEETTFeVRC2FmIUCOlmjM/XjOP8A2cv1yvkhi/LbN5mj1yvkgrbCjJBbMDoNbEdMERSFICVgqA2s9+72xhfrwm8zR69XyRx8uE3mSPXq+SA3UumAzFKcu4FP9PD0ONhH9dMYD67l8yR69XyQ1XlvmczR64/JAV0/yX4iVFpaNS32qdHgB8lWJeiR61Me8DDFv/fzIIcMmc4mdwjzzdudE+8JP+HgCvJZiQ/wketTDB5L8S9Cn1iI9+VhkznC+4Qw4bM9OvuETeudE/H2v6PBFeS/EvQD1iPjCDyXYl6AesR8Y9/+jJvOF9whwwydzhXcPjDeudE/H2fo+fx5LcT5v/uS/jC/VbifNv8Acl/NH0D9HTucK8I+MKMOnc4V4R8Yb1fRPx9s57Pnw+SzE+bf7kv5o4eS3E+bf7kv5o+hPo+fzg+AR30fP5wfAPjF3q+ifj7Mvns+TDE+bH1kv5oaryYYnzU+sl/NH0MMPn84PgHxjvMJ/OD4B8Ym/X0T8fZl87HyZ4pzRXjlfPCHya4pzNfjlfPH0V5jP5x/APjHeZT+cfwD4w36+ifj7MvnP6t8U5mvxyvnjvq5xTmUzxyfnj6M8zqPT/wD4x3mdR6ceAQ36+ifj7MvnP6usT5lM8Ur54afJ3ifMpvilfPH0d5pUemHgEcaWp9MnwQ36uifj7Mvm5Xk9xPmU3vl/PDFcAMS5nN/g+aPpJVNU+mT4ICqnqfSo8EXeq6J+Psz2fOB4A4lzOb/AAfNHf2BxLmc7uT80fR3m9T6VHg/lCGnqvSo8P8AKG9PRJns+cDwCxHmc7uT8YZ/YTEeZT/CPjH0dxFV6WX4f5Q0oq/Sy/CYb09EmezR5YWOEcY7tGLTDQiItTXJSrISAWBGZ2Lvt2aRJnLKUFW4E9wjG5TOey5EAhYiUNUZgSbXDkA3S+n6w+pqcqkJ1UssOhtSYkXaZp1ckykwogcsm7htx3j9IiVFcUTAlQASbBT/AImdiIVXIpjMosI6BylOkHeIDKqwqYpG1IB63izVEY7iVHRDxCqMvKwBzKCep9sS4RXEzMegWOiNMqwJiZe1QJ7tkGmqIBYOdghFUTnHIPhDEOkqytawByU2zPqraB1Q6rqsikJZ85bXSM7tOnVyEqOaAVlUJaCo9QG8nQQzztlhCrEhxuLaiLNymJxMiSowIxHxKr4tLlOYPdjcAbemCSJwU5GlmL6gh4sXKdWnmp5ENVAZ1ZlmIRlfO7F9G1eJCjGoqiZmI5KAuAKVEo3gK02jQsI6EEKTEREqafO4UEkbHF09UFnS3QUj8uW/U0DVVvM4sM4TmJOg2AQOfVKSZYKQ61FJ6OkR55m3GZ/ROBaGkUgJHJYBlEO6mBb3wSqpcykLGqCeog6iAz68omBKgMhsFblM7HvhamtKTL05epOyz74zm3FM0z5QD0slScxUp3LgbEjcHhlRS5wtKgGOjai2sJPqFJllQAJ1GrEf8QKXiOZUsABlpJfcQASPbFqqtx/JPP8A2JslBSgDaAB3CIgolCYhYIcAhVzd727YMav7QS21BL9I2d0Cn1a0rQlhy1KA6hthXNvHHlIdiNKZmRiOSoKv0P8AGJEvNfM2tm3RHNWc6ZbDMQVHVgBAziYCFqIuhRSQNp2N1w126apqz+4TgWqolKyqBAUF5hcs2jabolVKVFJCWCmsToI5C1PcBmdxvtaIUrEiW5LusoYagA/e6oTNFOc/3A9DTGWAm2UAvvKiddOuEraZSly1BmQXLn+UEq6sS8r/AIlBPU+2G11XkyWBzKCep9sWqLcUzTPlA7EaXjEZXYggjrEDNKVTUzFWyggB3udsdVVhQgrKQQCAGNiC19On2QWbUgKSgB1Kc9QGpiTtzOZ8+H/F4FqEXFnF37Ru2xFw6j4rMl3SVEp6AQLe+H1lcUJBKNV5GffodNISTWZpi5bMUBJd3fN/xGtVvXEz5wcMh1dOpU6UoDkozPcbeiJzRDo67OHCfxFJvexYlm00iZG7WnjVTzWAzDCqCKgMzqeOypBtthwU8II4RAJVI0zjE6lOUg6FtDDJ9IpRlkqDoJUbG7xLSYdHKbVMs4R6ikC0rSpmVpvFh8IDMoSeKuPs9XGtmifHRKrVM+YjCSpmOXUW2BIGkRpGGZFSyCGQFdZzf0Iso6FVqmZiZ5GFfNoVEpUCAoKKtSzaM3VBaqlKly1AjkEnrcNEuOibNPHuIs2k+0EwNmAKSDoQYCrCwULSTdaisnpdx2RYR0Js0z5wYRZchWcqKrMwSCWffEVGGqASyg4WV7bhWoi1joTZpnGRBr6MzEqDtYZbnUXc9sJVUiliW7OkhStWLa7InRxhNqmc55phBxGkKpeRDC41dmB6BCzaUmYiYNUgpIfYdx74lmOizapmc/vguFbiUha0pcJssKN/wh7aawygpmmrmAJyrCWYjZ1RaKEBENimatXMxCuoKRUsfdGbMpy9sqlAnrNhFo8dDCY3btxRGIXyIswCYTsgqjAyY6qMhVoImIss7IOBEBIcIG8PBiIeI6GvCgxByhCZ4UwJct4EIS8clgsyyXIYJvmEwSwNdVEuOi+kIcdQ0zkreWnMsMHHKKcuuvJfczQVWEyjnJTeYUFRBILy2yEEFwQwuIF9BSbulRcFKvtJnKCionNyuUXWq5v3CAbM4QSklQXmTlE43TY8SQFAEHUvYbWO6JFDiyJufKFDJlzOB+JIWLAk6EQM4FILOglrh1rJfMVO5N1OTfWDUuFy5YUEgsoAEFa1AgJy6KJawAtughMMxaVPCVSlZgoFQLHQKKT7REqonhCSpRYDUs/uiNRYZLlNkBDApupRspWYu5uX2wRdAgoUjKEpU+YJ5LlVybbTviCMMclZsuYvmyPlUzjN+JmA5C76ckxMpahMxCVoLpUApJ3g3BiLNwaSrM6PvlZVchytOQkttyhn3RJo6VMpAQl2Dm5ckqJJJO8kmAMDDYUQ2KpYEUk9GsGhGgBBUIowsyAqXGoHEwKYqCQ1coGKEQbxJERRr2xKEAyaqOkLeOmCORaAODCw1JhYyHEwkMeOzQwHkwohjwoMAR4WGgwsQLHQkc8EdHEx0NUqAWEMc8JBSvDVKhSYETGogNWYEYeTDTGh0IqOJgFQtoCQEuB1waBBEEULRApS8NKYhYtWqlSitCDMUCgZQ7spQSTYbASeyK/6ZnFTCQWzKGY5gGSJhBbK98ifHvgL5JhzxT0OJzFrSlUkoBDkuWDoSraBtJQ2rpNmgdVjMxCpoFOtYQFFJS/LIEopAs1869PRneIC7aEKYiUNaZgW6FJKVKABBDpBOUgqGpbSKpOOTyUgU7FUvNfjAEzD/hqUE7Nqg4gjRJhRGcqMbqQnMKYk5ZRycrNmWVBSSRYlITcjeIscLrpi1KC5RlpAcEv+ZQAvq6QFdDsbwVaAw54o04pN5A4kupSgqymlABWUn89wm43mAJxWqyoJkjlIlKUGW6CtaUrBc3KElSsoucrbYzgaN454zX05U5f+lOfOBl5X3OJzlWbT7/JbridQ4jNXOKFSiEAK+0YgFsmUsfzZlhtRxfTDAt3hqopKvF5ySyJGY5lpAJWAyXCFFQSQAqx6HiMvhDOyKV5qsEcUQgkhRCwgq2EOjMX35bHciEaMGFJjPjhAopDSFZmpyQpwPtyEqAOUk5CQ9hthUcJOUAqStDlnV90FyGJAsq2mlxeKLtRgaooZXC6UpAUUrS5WACzumVxvY4sH1ML/AGmQ5BQsHJxh0+7lzb/vMRydTGhcmHRDw3EEzklSAQAWL72CrEWNlCJajAI8BqYNAKkE6QkT2joxPm+OjSfQL65U0e6HPjoH/wBer1oiZGvWN0MKIyPH44P8HDz+/OhFVmN83oD/AKs6KNilMPAjFef45zWh9bNhPpDHObUHrZsQbgR0Yfz7HObUHrZsL57jvN6D1k2A2wjoxHnmO+hw/wBZNhFVOOnSVh4/fmwG5hXjBidj35cP8U2OM3Hvy0HfNgN68c8YNM7Hvy4f4psPE/HvR4ef3psBuxDJmkYoVmPD/t8PP+pNEMXieOAXoqM/sz1D3xBukwijGF+nsZGuGSVfs1YHvENVwmxQDlYSf3KqWfe0UbnLAZssbh3d0YwcLq8fewif2TpR/WEXw1qh97CavsMs+4xRs5YAsGA6IUxhV8PZg+9hlcOqWg//AKhv1kJH3qCvT/oP7jFG6UYjVEw7IyH1mU/4qatT10yvjEaf5SqRRZInpP8AmkKFokzAl089X5leIxIFTM/OvxGIMo27/fEkGPx811Rzl5aswIa2b6RfiMDVXTfSL8RgaoYuNRcr9ZTVIpxCb6RfiMJ5/O9KvxGIhMOVGty51T7yuqUj6QnelX4jCfSE70q/EYjiFhNdcc5TVIpxCb6RfiMIa+b6RfiMAMNVE3a/WVzKQMQm+kX4zHefzfSL8RiJN0MMpjyYk3KvWTMrFNdN9IvxH4w4YhN9IvxGIiIXdDXX6ymZTU4lO9KvxGHnFJ/pFd8RkQ5UN25E/wBU+8mZSfpWe394fZ8IT6bn/m9g+EAOkBXGo/Iu9U+6a5T08IJ/5h4RCK4Rz96fDFYI6ZGo/KvdUrqq9VkrhJO3IP7p+MIOE038qD2H4xUqgYjcfmXuqWtVXqvP7VTPyI7zDf7TLXYS077qPw6Yo46n+8er9Y7W/wAu9M41LTXMz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0484" name="AutoShape 4" descr="data:image/jpeg;base64,/9j/4AAQSkZJRgABAQAAAQABAAD/2wCEAAkGBxQTEhUUEhQWFBUXGRQWFxcWFRcYFxcWFBYXFxcYFxYYHCggGBolHRUUITEhJSkrLi4uFx8zODMsNygtLisBCgoKDg0OFBAQGiwkHBwsNywsLCwtLCwsLCwrLyw3LyssLCwsLCwsLjQsLC0sLywsLCwsLCwsLCwsLCwsLCwsLP/AABEIAQoAvgMBIgACEQEDEQH/xAAcAAABBQEBAQAAAAAAAAAAAAADAQIEBQYABwj/xABKEAABAgQDAgkIBwUHBAMAAAABAhEAAwQhBRIxQVEGEyJUYXGBkZIHFFOTobHR0hUXIzJCUsFygqLh8BYzQ2KDo/E0RHOyJEXC/8QAGgEBAQEBAQEBAAAAAAAAAAAAAAECAwQFBv/EAC4RAQABAwIEBgECBwAAAAAAAAABAgMREhMhQVJhFDFRkaHRBIHwFSIyQnHB4f/aAAwDAQACEQMRAD8ASllvLlv+RH/qIcpEaugweTxMonUolvyv8o3Q76OkDYNfzH4x8mr8K7VMzwc9EyyZEcERsUYdI2hPiPxh5w+n3J8R+MTwF3sbcsXxMLxMbLzGmGoT4j8Y5VBTM/J8Z+MT+H3fWDRLHZI7in1Ea8UFN/k6uMPxhThdNvSN/L/nE8Bd7G3LFCkS75R1sHgnF90bEYVTHRQ7JkIcFpjtHjGyHgb3b3NEse0ci+y0bFOBSN/8YhysBp9M38QieAvdvdNEsWzw9Mkbo1yOD8l/vfxCCK4PyBqs3/zCJ4C929yaKmOEsboIERr04BI/MfEI5eB07HlHxCHgL3b3TbqYgpeHcW0ayVg0lnJt+2IKrCKYB838Yi+AvdvddFTHhMNmp3RpkyKP0qPWp+MMWmgBvOl9s5Pxh4C729025ZoJhckaFKsP2z5Xr0/GFWcOZ/OJXr092sXwF7t7m3LMTi0JLPRFvWzqFuTPkjrnJ/VUDRXYe16iS/8A5k/NE8Ddj0XalZUQVxaA34E202CCz5KiGBbQ309heDy5XJDck5Uh2Bsw3wdKdPf/AMR9zk7Mzj2KKp1yUuopUeXlYqbYRm+6H2xbom5g4LA9F+2MXw9ppiKtE4F0rSEjrS7pI7XjV4Wr7FBubCAfMlkkkG/sgUhRBYg3v0RY8W7HV4p+F2LppEpsSpb5ADYZWuQXteKCIl5lPoQdjX6YlzWyuQRs6b9UZjgNVXWFrJKr8oaFRcsdo9zxb8JMa81FyjMpKilJCsxZhZrbYCZKl5elttnMDnKTct2Wc9hjPcCZy1IWlawqYWUnNmYg3IdrF3gPCXhCUqMkS0iekpObM6APvEEkC7dG2JmRppM8qAyIUVX12dgIcRnOGmJCVxQmBaTmKnSzkAB2c722bYvMHnKXKRMQlLm5SSQxOxgCx7IyPlGmmbNlJIAUkMpLhQBJBDtcdLiKjW4dWlUoTXCU5QolWgHSWirlYiJiUqRMEwpVMDtdipgwGoZrwPGqvJhDWClFMvks2t2ylmZJih4AIeoSlTZMiybizML7oDaV61CUuYoMUJJSWGral9kMGIlFGmagpmqOUcl0pU5DkPcHW2+A+UmeJdCAktxi0p6ClIKj7hHndHiik0q5TllLB12DUDc5buhMj1CRXJCwFEjjASAXdwA40sYBjeLpQkoS2ZSSAOg/iMYSZj60ypABzKSCSTrdVkju1izrqvOoLUwK0pWbCz7HOyAr5C8js21j07C0PpKNM1YCliycxIBfpZ9THKmo2kb9Afa0VdbW8vMgkNobA9dog6asuQkEh2B3toYSRNOUgjkFRLjaoDQxOxKtWjiypWdMyUkkZEljoQ5Dt1GGTJiF0ylpZK0rQFIG1LMCO0wFROQHJgEyR0wZC1Kdh09kWdFhap6WScpSbgj9TEHssyblNyzAP1d8FmzdGuG98RJ+EnjSsEObnNmU5GjXGUDogi0TW/Ad/KUn2MYR5KzPlELSpKruJmo2ApMSOCExfmsskEvcaFwSe6O4T4TPqEIShCHCwpREzdbQpA2xM4N4AZcpKZ6UZ06FKiXA0Ozfuii+kKdnB7IxXlYIEmUCDmKyUltEgMoP2pPZG5ppKE2EeeeWOp5dPLGgStfaSkD3GArOAlOZ0xSZiloAAKVIyhikaEqB1FtIneVGkRlkz0rJUPssrj7rE5tHfTvgXAJbzUONqk9ySREfysVA4+VLS3IQVHTVZDexMAPgIgzFEhfFqSQoG13sQyrGKfhjSKk1kxKlZyoiY7M/GF9B3RpOAMwGalJ/Elbdacp/Uxl+F9WV104m+VRSOqXb9DAehcDiUSg5zEg8ncx0JfX2iMNwxpVSKo5lFRmPMbakLUWHsjYcDZ5mU6VFSbEi6sp/9S/XGQ4YVefEFMcwTlRqD90ObsHuTFFtRIIwqepSnfKEoIfIcwIIcWcXiVwKw8ImLmFXKCUJuCUZVAE2BuX2vErAK1MyUuUtCVpIfKtQQN6bkX1HU0TuB9CqTLPHTEqmE3ZaVAJGgBiiBw9qkoNKZv2kvOVKS2qUhiw3cod0efVa3UtSQwUolKRsBNgwj1nhvg0qopzMmLymUhakEKABLbRtcgR5zPwZMvD5VUVHOpbZNmVy3SDaMyKhQIUBM5LNrsEaivw5a1Epy5QAkHNZgBpFDj1PMSsLWghKkoCSdCyE6Rt8AoFcUjMSk5Q4LfrCBl1Yer8vTq/dFTXIyqKTbfHrknDENcZuxn9kYLhxhUxE2ZN4spkkpSlVmNhs11eLKIWMgcXKKTmBlgDsJeIFMSJag1lEXbd090SsVkqRLppawxKSRe7KVZ/f2xccHsOSqS01JOWYoMC12D7eqIM4mWNvJF7iLCixNaAE6pA5KgQlRfUPdxBuFtPKlFKEJKVHlHlOwOgZzEvA8Yly6b7RIsvKCNTZy/siTCvZ6iBLA2vCYjPyg9F7G9rm3VFdOmzMoKci30OYpt1ERQ6anlOFFtzQaUu990Vdaqo9EG3hT+3+UVq8TqUu8rNpqCPdaINbLmJdnv1+6PMfKxTrNSheVXFiWlAW3JKuUSkHfEmsr6gKzcUqX0oduu4tFfjuKVE9ElJSpaUTEzCpSWDizG7K1O6ELJ/AJR4+V/5D7UERRcOq3jK6oVsCsg6kcn9DFlRYivjp8xMtysi8uxSQAHSAD3ONY7FamfPmSQuUpQQol5qRlIUADmdgRYaxUF4BLInUytmaak9oEZLFp2apnK3zJp71mNbwZqJqFTDKlS1stRYEci/4L6dUGrZJVOXOm0aUJMlSWAfMu7LACDyv6eAn+TCtQmQtKw7K9jRl8Ww6ZLrlqWB+OpVlLtKcnVt0aLggcklMtUlQN3UUhIN96mcwtfh8+ZNqJnEoSJkgyEBExJI6VWABIOnRDCIfBjDVTAkzf7pW4gKIbkkBt4GsaT+zEh2+0Ul9hQcvW40guDyFS5EpASpkgAvdr3NizbYtVzggkWNugE90aFBUcFparZiybgFKSxto0RMSwBawAualaEEqCC6Uud4Gup2Rqk5SHFlbnt3PENeEJLlhmdyQNeq8SVZzE8BnVCpRWZQloulKSoHZqSL6dEaHzdZZkDX89+y0Hp8ISLnMegzFsN1niRLwhIc8o/vr+MQOlkuxl6a8pLe+KXhlhVRVJRIlygJQWFKXnGaw0SnZrF0igSrXM2v31v74Wno3cgzBsP2ixpuBjSM5ww4JS5spM0rMpUpDFRukpSLBnDF9sP4F0oXTqmpS+dRUkKZnCQNN2YRcYpwXlVGXjlzVgaAzVM37OhiQilRS06hLDJlpWrU7ATd4yPDsXq5i5y1TWCwSCBYApsw6mgNbOARLRudSusm3sEMmrzEqOqiVHrJcxHqCVF4g+lJ9OkvmDhTv29cU+En7BKcr5SpB2XSop/SNAlPRGewetlHzkgHkKUpaVJukFLkN2KiicCoJuYp62YUlr5SSbkm+3Zp2xjKvhSqapRStUsEtkSxBTsvYgxoeBylKUSrOQE6KLhyd2+ANPqFSz9xXKIZVyC4/y6RIpKeZNUM7ABiH2dji8Xs+U6SANv8AXVEZFEkG6iSb3NvbExOWomMGSzLTsLh7sw6bQZFXKKS4t0gjrfZFemWCspSFhiSVKQpjbYdDCLoyXfNa9tH3NqI0gVSmUv8Au8yDryX9+mkPQiyeVs2k/G8ERKypDgdhdnfU2hoCA5zF+gFie14CJMPFvqb7EnUnSwggmsrlpLFgkgO+bquO6HCcdijbUXIc9LQVUy10MdQX1bo+EVA1UGdTEpCdruFEdukWMrCpeVwon963Y5MQOK42WXKUkPdQez7XuRpBaGpVkSleTM+wMCBtuT3QE4UySGN2O0tptHxgqKZKXUSOwl26YApIF7v0Anu6IYJ8ttVE9KVH2EXgCkpzWsTZ+UD35YJVYkiWnUE/tF+7K0VM6okpP95LCumWsEdbGKmqKS54xAvsmzAO4xBMncKAC2Qq7TDRw0AsZaj1XPwjOVwy6KSd+Wa/sis85u2vS8Bv5XDKX+VXauUOuylCKrhRwzQulnISghSk5Ac8s/esTySdjxkSoXsLbf6DxCqpQVbMz9oiCmaAzC7M56olz0BJbXqiO4EQfRPBasVNpZcyYoKWQQpgwzDY2+MnjVYmlqK5StJklGQbSqYCO0OVRoOAVAtFPmmKczCV5fyPsd7nujy7hLiSqirmrVcAqSkbAlBIAEUQMKoVkpUQcmYBRFyA97dTx7Fg9JJlSgEOraVMXPeIw2Ey5LCVmVnICyUtxXQguOUbuSPbGrwqrzEo0KLEbOgjeDAX8iYk6DvZ279IFUyn6n2NfvgJtvtuO/3wM1QFiddNr9HXBRlyyzaHYH/po4SQPxdJvYdcIJwZzd9l2tCmeNo74qBTyACCVC+oG/edgitnVBBSFoWAVMkkOGGiioFg8WYrAX3C1i46oCalBDX3EFtP1igSWzMnI2tjyioavbWI9ZUhD5vxBrWLHbmv0ws+UC97Pr/WkBVISTd32F3JHUIgZOSHBcabzd73s8CyELC7jW4uQDueOkLCjYGxIYjaC2oguUvt7OntgHyiov8AaLsfyoJH8LwuIonEjJPIG0BIDnrAhq0KLsSANw2dcDXL2lRax7oZEcYdO/HNBB2kqPbp7I44EVlLzEgdvwiZTzCrQjLq427YdOUbgFT7mcFtRaAra3gydEKSsftMe5orJ3A+b+VLn8qk+5xGklrUFZgnKq1mBB6txgiKxeY6m5YFgod7OIgw8/gnUB2lqtub9CYqKminJcKCm3EN749Vk4gom9tQLDZrcHWFNSFaBSnZ82zsgPE10ahqkiGcQrdHtAylyQluhJLjtg0qjS1gnsSHiC44PTGpjtycYLbWciPBJ8wklWjknvMe38BpwUJ6CXAmLt0GPHuEVFxVROQAQEzFpD7got7Gig2FTCSkOXBzWN9P5RopFcuVMRNDlJSAsP8AeTf2hvbGQwypyLzHdsjVz5//AMdAQBxgUkKcWAmFj7SIDfUtQFpBSXBuDf2wZYDkkBx0Xv26RjcIxHzcyxNXnlqORaidCLC2trXeNnOk5Qbkjo3HbEyuGZnyyFl1HayUsGP7A7NsSaWv/CUndyiB1td4j1EualbMQk/iJHZfUGGIw9cxQblKBurPoRuD2eKJilhwxse1/ZFdUYhTy1lySp2IdSmI69IucemJkUM2awC0oYOL51ckWI3mPIKXFVuArlDqD9btBHrsqemagKSoKTa4Z7W0iGZaUnMC7+yKLghVAKKUhwp+gdbPY7I1aqZRScySDZmA17CYooqQvm/8kwHo5W9otHBFmFrA6HuiBhSh9o5FpkzQ7XiUaZwSXfWxFvjEDlrUlmdjqA/6wBQ/zHpDXESJdKGseWRtYu3TA8juFZk7GG7eGPsgGKlkkBDptfp320iZQyC7lQsLFyCB1d8QDXJlzAlVgWAJt3nu/oRcmaCxSMw2sR/wYAE8BSiHGjg6X0jpNOA5e7XLO/RY6RPXJCvurAfYWIcdEDWhEtQTdJs5SQxO7KT2wENUp2ZgxF0uDp1Xh86jWoPm6ibFje4gipS1EmWSreDZ9zAa26YJKrk5QFuFEkcoK2dJEADiGZ9Q9hoelxBJMpV/uts1f3wqApSiAoMH+6Rf+uuJUmQq7Bu1/YdIKi8DaGdLnzs0paUqUSCUkBiIxnD7A6ubXTlSqacUEpYplqIUQlIKh2vHTfK5XBR5EjU/gXv/AG4YfLHXejp/Av54gzp4MVoP/Sz/AFavhEyjoK1BY0s46f4anA1sGZ3vFofLFW68VT+Ffzwg8sVb6On8K/nicV4DU+B11WMipCpYCgc60lNtuzlG0emS8POVKVpUpgkaKDkDW0eYjyy1o/wqfwr+eHp8tVZ6Cn7pnzxTg9GxXB1rAyJW5ICuUUsOtj7IiScHVKOSXKXe+bUg7GJHtjDjy3VnoKfumfNDx5cKzm9P/ufNFRreFmGTKmgmy0y1iawUHQrlGWoKy6bWjxpHB6sF/NZ/qV/CNx9eNZzen/3PmhR5cavm9P3zPjBEfgJQVXnAEymmJRlVmJlKSz6XI1eN4qimJcFClpewyq37oxw8uFVzaR4pnxhfryqeayPGuAZg+FzPOasmTNYzHQ8tbG5LhxcRopdNNKgkyVpG9lAHuFooR5c6nmsnxrhfrzqOayfWL+EBcTKCbmP2S2DkFlOOpoNR0878qtdqFe8iKH69Kjmkn1i/hC/XnUc0lesX8IDTJkzVFlIJvoZex9jpjqqjbREwdSCw6rRmfrxn80letX8sd9ec7mcv1y/kgNDMQUj+7Ubu+VYPsEETTFeVRC2FmIUCOlmjM/XjOP8A2cv1yvkhi/LbN5mj1yvkgrbCjJBbMDoNbEdMERSFICVgqA2s9+72xhfrwm8zR69XyRx8uE3mSPXq+SA3UumAzFKcu4FP9PD0ONhH9dMYD67l8yR69XyQ1XlvmczR64/JAV0/yX4iVFpaNS32qdHgB8lWJeiR61Me8DDFv/fzIIcMmc4mdwjzzdudE+8JP+HgCvJZiQ/wketTDB5L8S9Cn1iI9+VhkznC+4Qw4bM9OvuETeudE/H2v6PBFeS/EvQD1iPjCDyXYl6AesR8Y9/+jJvOF9whwwydzhXcPjDeudE/H2fo+fx5LcT5v/uS/jC/VbifNv8Acl/NH0D9HTucK8I+MKMOnc4V4R8Yb1fRPx9s57Pnw+SzE+bf7kv5o4eS3E+bf7kv5o+hPo+fzg+AR30fP5wfAPjF3q+ifj7Mvns+TDE+bH1kv5oaryYYnzU+sl/NH0MMPn84PgHxjvMJ/OD4B8Ym/X0T8fZl87HyZ4pzRXjlfPCHya4pzNfjlfPH0V5jP5x/APjHeZT+cfwD4w36+ifj7MvnP6t8U5mvxyvnjvq5xTmUzxyfnj6M8zqPT/wD4x3mdR6ceAQ36+ifj7MvnP6usT5lM8Ur54afJ3ifMpvilfPH0d5pUemHgEcaWp9MnwQ36uifj7Mvm5Xk9xPmU3vl/PDFcAMS5nN/g+aPpJVNU+mT4ICqnqfSo8EXeq6J+Psz2fOB4A4lzOb/AAfNHf2BxLmc7uT80fR3m9T6VHg/lCGnqvSo8P8AKG9PRJns+cDwCxHmc7uT8YZ/YTEeZT/CPjH0dxFV6WX4f5Q0oq/Sy/CYb09EmezR5YWOEcY7tGLTDQiItTXJSrISAWBGZ2Lvt2aRJnLKUFW4E9wjG5TOey5EAhYiUNUZgSbXDkA3S+n6w+pqcqkJ1UssOhtSYkXaZp1ckykwogcsm7htx3j9IiVFcUTAlQASbBT/AImdiIVXIpjMosI6BylOkHeIDKqwqYpG1IB63izVEY7iVHRDxCqMvKwBzKCep9sS4RXEzMegWOiNMqwJiZe1QJ7tkGmqIBYOdghFUTnHIPhDEOkqytawByU2zPqraB1Q6rqsikJZ85bXSM7tOnVyEqOaAVlUJaCo9QG8nQQzztlhCrEhxuLaiLNymJxMiSowIxHxKr4tLlOYPdjcAbemCSJwU5GlmL6gh4sXKdWnmp5ENVAZ1ZlmIRlfO7F9G1eJCjGoqiZmI5KAuAKVEo3gK02jQsI6EEKTEREqafO4UEkbHF09UFnS3QUj8uW/U0DVVvM4sM4TmJOg2AQOfVKSZYKQ61FJ6OkR55m3GZ/ROBaGkUgJHJYBlEO6mBb3wSqpcykLGqCeog6iAz68omBKgMhsFblM7HvhamtKTL05epOyz74zm3FM0z5QD0slScxUp3LgbEjcHhlRS5wtKgGOjai2sJPqFJllQAJ1GrEf8QKXiOZUsABlpJfcQASPbFqqtx/JPP8A2JslBSgDaAB3CIgolCYhYIcAhVzd727YMav7QS21BL9I2d0Cn1a0rQlhy1KA6hthXNvHHlIdiNKZmRiOSoKv0P8AGJEvNfM2tm3RHNWc6ZbDMQVHVgBAziYCFqIuhRSQNp2N1w126apqz+4TgWqolKyqBAUF5hcs2jabolVKVFJCWCmsToI5C1PcBmdxvtaIUrEiW5LusoYagA/e6oTNFOc/3A9DTGWAm2UAvvKiddOuEraZSly1BmQXLn+UEq6sS8r/AIlBPU+2G11XkyWBzKCep9sWqLcUzTPlA7EaXjEZXYggjrEDNKVTUzFWyggB3udsdVVhQgrKQQCAGNiC19On2QWbUgKSgB1Kc9QGpiTtzOZ8+H/F4FqEXFnF37Ru2xFw6j4rMl3SVEp6AQLe+H1lcUJBKNV5GffodNISTWZpi5bMUBJd3fN/xGtVvXEz5wcMh1dOpU6UoDkozPcbeiJzRDo67OHCfxFJvexYlm00iZG7WnjVTzWAzDCqCKgMzqeOypBtthwU8II4RAJVI0zjE6lOUg6FtDDJ9IpRlkqDoJUbG7xLSYdHKbVMs4R6ikC0rSpmVpvFh8IDMoSeKuPs9XGtmifHRKrVM+YjCSpmOXUW2BIGkRpGGZFSyCGQFdZzf0Iso6FVqmZiZ5GFfNoVEpUCAoKKtSzaM3VBaqlKly1AjkEnrcNEuOibNPHuIs2k+0EwNmAKSDoQYCrCwULSTdaisnpdx2RYR0Js0z5wYRZchWcqKrMwSCWffEVGGqASyg4WV7bhWoi1joTZpnGRBr6MzEqDtYZbnUXc9sJVUiliW7OkhStWLa7InRxhNqmc55phBxGkKpeRDC41dmB6BCzaUmYiYNUgpIfYdx74lmOizapmc/vguFbiUha0pcJssKN/wh7aawygpmmrmAJyrCWYjZ1RaKEBENimatXMxCuoKRUsfdGbMpy9sqlAnrNhFo8dDCY3btxRGIXyIswCYTsgqjAyY6qMhVoImIss7IOBEBIcIG8PBiIeI6GvCgxByhCZ4UwJct4EIS8clgsyyXIYJvmEwSwNdVEuOi+kIcdQ0zkreWnMsMHHKKcuuvJfczQVWEyjnJTeYUFRBILy2yEEFwQwuIF9BSbulRcFKvtJnKCionNyuUXWq5v3CAbM4QSklQXmTlE43TY8SQFAEHUvYbWO6JFDiyJufKFDJlzOB+JIWLAk6EQM4FILOglrh1rJfMVO5N1OTfWDUuFy5YUEgsoAEFa1AgJy6KJawAtughMMxaVPCVSlZgoFQLHQKKT7REqonhCSpRYDUs/uiNRYZLlNkBDApupRspWYu5uX2wRdAgoUjKEpU+YJ5LlVybbTviCMMclZsuYvmyPlUzjN+JmA5C76ckxMpahMxCVoLpUApJ3g3BiLNwaSrM6PvlZVchytOQkttyhn3RJo6VMpAQl2Dm5ckqJJJO8kmAMDDYUQ2KpYEUk9GsGhGgBBUIowsyAqXGoHEwKYqCQ1coGKEQbxJERRr2xKEAyaqOkLeOmCORaAODCw1JhYyHEwkMeOzQwHkwohjwoMAR4WGgwsQLHQkc8EdHEx0NUqAWEMc8JBSvDVKhSYETGogNWYEYeTDTGh0IqOJgFQtoCQEuB1waBBEEULRApS8NKYhYtWqlSitCDMUCgZQ7spQSTYbASeyK/6ZnFTCQWzKGY5gGSJhBbK98ifHvgL5JhzxT0OJzFrSlUkoBDkuWDoSraBtJQ2rpNmgdVjMxCpoFOtYQFFJS/LIEopAs1869PRneIC7aEKYiUNaZgW6FJKVKABBDpBOUgqGpbSKpOOTyUgU7FUvNfjAEzD/hqUE7Nqg4gjRJhRGcqMbqQnMKYk5ZRycrNmWVBSSRYlITcjeIscLrpi1KC5RlpAcEv+ZQAvq6QFdDsbwVaAw54o04pN5A4kupSgqymlABWUn89wm43mAJxWqyoJkjlIlKUGW6CtaUrBc3KElSsoucrbYzgaN454zX05U5f+lOfOBl5X3OJzlWbT7/JbridQ4jNXOKFSiEAK+0YgFsmUsfzZlhtRxfTDAt3hqopKvF5ySyJGY5lpAJWAyXCFFQSQAqx6HiMvhDOyKV5qsEcUQgkhRCwgq2EOjMX35bHciEaMGFJjPjhAopDSFZmpyQpwPtyEqAOUk5CQ9hthUcJOUAqStDlnV90FyGJAsq2mlxeKLtRgaooZXC6UpAUUrS5WACzumVxvY4sH1ML/AGmQ5BQsHJxh0+7lzb/vMRydTGhcmHRDw3EEzklSAQAWL72CrEWNlCJajAI8BqYNAKkE6QkT2joxPm+OjSfQL65U0e6HPjoH/wBer1oiZGvWN0MKIyPH44P8HDz+/OhFVmN83oD/AKs6KNilMPAjFef45zWh9bNhPpDHObUHrZsQbgR0Yfz7HObUHrZsL57jvN6D1k2A2wjoxHnmO+hw/wBZNhFVOOnSVh4/fmwG5hXjBidj35cP8U2OM3Hvy0HfNgN68c8YNM7Hvy4f4psPE/HvR4ef3psBuxDJmkYoVmPD/t8PP+pNEMXieOAXoqM/sz1D3xBukwijGF+nsZGuGSVfs1YHvENVwmxQDlYSf3KqWfe0UbnLAZssbh3d0YwcLq8fewif2TpR/WEXw1qh97CavsMs+4xRs5YAsGA6IUxhV8PZg+9hlcOqWg//AKhv1kJH3qCvT/oP7jFG6UYjVEw7IyH1mU/4qatT10yvjEaf5SqRRZInpP8AmkKFokzAl089X5leIxIFTM/OvxGIMo27/fEkGPx811Rzl5aswIa2b6RfiMDVXTfSL8RgaoYuNRcr9ZTVIpxCb6RfiMJ5/O9KvxGIhMOVGty51T7yuqUj6QnelX4jCfSE70q/EYjiFhNdcc5TVIpxCb6RfiMIa+b6RfiMAMNVE3a/WVzKQMQm+kX4zHefzfSL8RiJN0MMpjyYk3KvWTMrFNdN9IvxH4w4YhN9IvxGIiIXdDXX6ymZTU4lO9KvxGHnFJ/pFd8RkQ5UN25E/wBU+8mZSfpWe394fZ8IT6bn/m9g+EAOkBXGo/Iu9U+6a5T08IJ/5h4RCK4Rz96fDFYI6ZGo/KvdUrqq9VkrhJO3IP7p+MIOE038qD2H4xUqgYjcfmXuqWtVXqvP7VTPyI7zDf7TLXYS077qPw6Yo46n+8er9Y7W/wAu9M41LTXMz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0486" name="AutoShape 6" descr="data:image/jpeg;base64,/9j/4AAQSkZJRgABAQAAAQABAAD/2wCEAAkGBxQTEhUUEhQWFBUXGRQWFxcWFRcYFxcWFBYXFxcYFxYYHCggGBolHRUUITEhJSkrLi4uFx8zODMsNygtLisBCgoKDg0OFBAQGiwkHBwsNywsLCwtLCwsLCwrLyw3LyssLCwsLCwsLjQsLC0sLywsLCwsLCwsLCwsLCwsLCwsLP/AABEIAQoAvgMBIgACEQEDEQH/xAAcAAABBQEBAQAAAAAAAAAAAAADAQIEBQYABwj/xABKEAABAgQDAgkIBwUHBAMAAAABAhEAAwQhBRIxQVEGEyJUYXGBkZIHFFOTobHR0hUXIzJCUsFygqLh8BYzQ2KDo/E0RHOyJEXC/8QAGgEBAQEBAQEBAAAAAAAAAAAAAAECAwQFBv/EAC4RAQABAwIEBgECBwAAAAAAAAABAgMREhMhQVJhFDFRkaHRBIHwFSIyQnHB4f/aAAwDAQACEQMRAD8ASllvLlv+RH/qIcpEaugweTxMonUolvyv8o3Q76OkDYNfzH4x8mr8K7VMzwc9EyyZEcERsUYdI2hPiPxh5w+n3J8R+MTwF3sbcsXxMLxMbLzGmGoT4j8Y5VBTM/J8Z+MT+H3fWDRLHZI7in1Ea8UFN/k6uMPxhThdNvSN/L/nE8Bd7G3LFCkS75R1sHgnF90bEYVTHRQ7JkIcFpjtHjGyHgb3b3NEse0ci+y0bFOBSN/8YhysBp9M38QieAvdvdNEsWzw9Mkbo1yOD8l/vfxCCK4PyBqs3/zCJ4C929yaKmOEsboIERr04BI/MfEI5eB07HlHxCHgL3b3TbqYgpeHcW0ayVg0lnJt+2IKrCKYB838Yi+AvdvddFTHhMNmp3RpkyKP0qPWp+MMWmgBvOl9s5Pxh4C729025ZoJhckaFKsP2z5Xr0/GFWcOZ/OJXr092sXwF7t7m3LMTi0JLPRFvWzqFuTPkjrnJ/VUDRXYe16iS/8A5k/NE8Ddj0XalZUQVxaA34E202CCz5KiGBbQ309heDy5XJDck5Uh2Bsw3wdKdPf/AMR9zk7Mzj2KKp1yUuopUeXlYqbYRm+6H2xbom5g4LA9F+2MXw9ppiKtE4F0rSEjrS7pI7XjV4Wr7FBubCAfMlkkkG/sgUhRBYg3v0RY8W7HV4p+F2LppEpsSpb5ADYZWuQXteKCIl5lPoQdjX6YlzWyuQRs6b9UZjgNVXWFrJKr8oaFRcsdo9zxb8JMa81FyjMpKilJCsxZhZrbYCZKl5elttnMDnKTct2Wc9hjPcCZy1IWlawqYWUnNmYg3IdrF3gPCXhCUqMkS0iekpObM6APvEEkC7dG2JmRppM8qAyIUVX12dgIcRnOGmJCVxQmBaTmKnSzkAB2c722bYvMHnKXKRMQlLm5SSQxOxgCx7IyPlGmmbNlJIAUkMpLhQBJBDtcdLiKjW4dWlUoTXCU5QolWgHSWirlYiJiUqRMEwpVMDtdipgwGoZrwPGqvJhDWClFMvks2t2ylmZJih4AIeoSlTZMiybizML7oDaV61CUuYoMUJJSWGral9kMGIlFGmagpmqOUcl0pU5DkPcHW2+A+UmeJdCAktxi0p6ClIKj7hHndHiik0q5TllLB12DUDc5buhMj1CRXJCwFEjjASAXdwA40sYBjeLpQkoS2ZSSAOg/iMYSZj60ypABzKSCSTrdVkju1izrqvOoLUwK0pWbCz7HOyAr5C8js21j07C0PpKNM1YCliycxIBfpZ9THKmo2kb9Afa0VdbW8vMgkNobA9dog6asuQkEh2B3toYSRNOUgjkFRLjaoDQxOxKtWjiypWdMyUkkZEljoQ5Dt1GGTJiF0ylpZK0rQFIG1LMCO0wFROQHJgEyR0wZC1Kdh09kWdFhap6WScpSbgj9TEHssyblNyzAP1d8FmzdGuG98RJ+EnjSsEObnNmU5GjXGUDogi0TW/Ad/KUn2MYR5KzPlELSpKruJmo2ApMSOCExfmsskEvcaFwSe6O4T4TPqEIShCHCwpREzdbQpA2xM4N4AZcpKZ6UZ06FKiXA0Ozfuii+kKdnB7IxXlYIEmUCDmKyUltEgMoP2pPZG5ppKE2EeeeWOp5dPLGgStfaSkD3GArOAlOZ0xSZiloAAKVIyhikaEqB1FtIneVGkRlkz0rJUPssrj7rE5tHfTvgXAJbzUONqk9ySREfysVA4+VLS3IQVHTVZDexMAPgIgzFEhfFqSQoG13sQyrGKfhjSKk1kxKlZyoiY7M/GF9B3RpOAMwGalJ/Elbdacp/Uxl+F9WV104m+VRSOqXb9DAehcDiUSg5zEg8ncx0JfX2iMNwxpVSKo5lFRmPMbakLUWHsjYcDZ5mU6VFSbEi6sp/9S/XGQ4YVefEFMcwTlRqD90ObsHuTFFtRIIwqepSnfKEoIfIcwIIcWcXiVwKw8ImLmFXKCUJuCUZVAE2BuX2vErAK1MyUuUtCVpIfKtQQN6bkX1HU0TuB9CqTLPHTEqmE3ZaVAJGgBiiBw9qkoNKZv2kvOVKS2qUhiw3cod0efVa3UtSQwUolKRsBNgwj1nhvg0qopzMmLymUhakEKABLbRtcgR5zPwZMvD5VUVHOpbZNmVy3SDaMyKhQIUBM5LNrsEaivw5a1Epy5QAkHNZgBpFDj1PMSsLWghKkoCSdCyE6Rt8AoFcUjMSk5Q4LfrCBl1Yer8vTq/dFTXIyqKTbfHrknDENcZuxn9kYLhxhUxE2ZN4spkkpSlVmNhs11eLKIWMgcXKKTmBlgDsJeIFMSJag1lEXbd090SsVkqRLppawxKSRe7KVZ/f2xccHsOSqS01JOWYoMC12D7eqIM4mWNvJF7iLCixNaAE6pA5KgQlRfUPdxBuFtPKlFKEJKVHlHlOwOgZzEvA8Yly6b7RIsvKCNTZy/siTCvZ6iBLA2vCYjPyg9F7G9rm3VFdOmzMoKci30OYpt1ERQ6anlOFFtzQaUu990Vdaqo9EG3hT+3+UVq8TqUu8rNpqCPdaINbLmJdnv1+6PMfKxTrNSheVXFiWlAW3JKuUSkHfEmsr6gKzcUqX0oduu4tFfjuKVE9ElJSpaUTEzCpSWDizG7K1O6ELJ/AJR4+V/5D7UERRcOq3jK6oVsCsg6kcn9DFlRYivjp8xMtysi8uxSQAHSAD3ONY7FamfPmSQuUpQQol5qRlIUADmdgRYaxUF4BLInUytmaak9oEZLFp2apnK3zJp71mNbwZqJqFTDKlS1stRYEci/4L6dUGrZJVOXOm0aUJMlSWAfMu7LACDyv6eAn+TCtQmQtKw7K9jRl8Ww6ZLrlqWB+OpVlLtKcnVt0aLggcklMtUlQN3UUhIN96mcwtfh8+ZNqJnEoSJkgyEBExJI6VWABIOnRDCIfBjDVTAkzf7pW4gKIbkkBt4GsaT+zEh2+0Ul9hQcvW40guDyFS5EpASpkgAvdr3NizbYtVzggkWNugE90aFBUcFparZiybgFKSxto0RMSwBawAualaEEqCC6Uud4Gup2Rqk5SHFlbnt3PENeEJLlhmdyQNeq8SVZzE8BnVCpRWZQloulKSoHZqSL6dEaHzdZZkDX89+y0Hp8ISLnMegzFsN1niRLwhIc8o/vr+MQOlkuxl6a8pLe+KXhlhVRVJRIlygJQWFKXnGaw0SnZrF0igSrXM2v31v74Wno3cgzBsP2ixpuBjSM5ww4JS5spM0rMpUpDFRukpSLBnDF9sP4F0oXTqmpS+dRUkKZnCQNN2YRcYpwXlVGXjlzVgaAzVM37OhiQilRS06hLDJlpWrU7ATd4yPDsXq5i5y1TWCwSCBYApsw6mgNbOARLRudSusm3sEMmrzEqOqiVHrJcxHqCVF4g+lJ9OkvmDhTv29cU+En7BKcr5SpB2XSop/SNAlPRGewetlHzkgHkKUpaVJukFLkN2KiicCoJuYp62YUlr5SSbkm+3Zp2xjKvhSqapRStUsEtkSxBTsvYgxoeBylKUSrOQE6KLhyd2+ANPqFSz9xXKIZVyC4/y6RIpKeZNUM7ABiH2dji8Xs+U6SANv8AXVEZFEkG6iSb3NvbExOWomMGSzLTsLh7sw6bQZFXKKS4t0gjrfZFemWCspSFhiSVKQpjbYdDCLoyXfNa9tH3NqI0gVSmUv8Au8yDryX9+mkPQiyeVs2k/G8ERKypDgdhdnfU2hoCA5zF+gFie14CJMPFvqb7EnUnSwggmsrlpLFgkgO+bquO6HCcdijbUXIc9LQVUy10MdQX1bo+EVA1UGdTEpCdruFEdukWMrCpeVwon963Y5MQOK42WXKUkPdQez7XuRpBaGpVkSleTM+wMCBtuT3QE4UySGN2O0tptHxgqKZKXUSOwl26YApIF7v0Anu6IYJ8ttVE9KVH2EXgCkpzWsTZ+UD35YJVYkiWnUE/tF+7K0VM6okpP95LCumWsEdbGKmqKS54xAvsmzAO4xBMncKAC2Qq7TDRw0AsZaj1XPwjOVwy6KSd+Wa/sis85u2vS8Bv5XDKX+VXauUOuylCKrhRwzQulnISghSk5Ac8s/esTySdjxkSoXsLbf6DxCqpQVbMz9oiCmaAzC7M56olz0BJbXqiO4EQfRPBasVNpZcyYoKWQQpgwzDY2+MnjVYmlqK5StJklGQbSqYCO0OVRoOAVAtFPmmKczCV5fyPsd7nujy7hLiSqirmrVcAqSkbAlBIAEUQMKoVkpUQcmYBRFyA97dTx7Fg9JJlSgEOraVMXPeIw2Ey5LCVmVnICyUtxXQguOUbuSPbGrwqrzEo0KLEbOgjeDAX8iYk6DvZ279IFUyn6n2NfvgJtvtuO/3wM1QFiddNr9HXBRlyyzaHYH/po4SQPxdJvYdcIJwZzd9l2tCmeNo74qBTyACCVC+oG/edgitnVBBSFoWAVMkkOGGiioFg8WYrAX3C1i46oCalBDX3EFtP1igSWzMnI2tjyioavbWI9ZUhD5vxBrWLHbmv0ws+UC97Pr/WkBVISTd32F3JHUIgZOSHBcabzd73s8CyELC7jW4uQDueOkLCjYGxIYjaC2oguUvt7OntgHyiov8AaLsfyoJH8LwuIonEjJPIG0BIDnrAhq0KLsSANw2dcDXL2lRax7oZEcYdO/HNBB2kqPbp7I44EVlLzEgdvwiZTzCrQjLq427YdOUbgFT7mcFtRaAra3gydEKSsftMe5orJ3A+b+VLn8qk+5xGklrUFZgnKq1mBB6txgiKxeY6m5YFgod7OIgw8/gnUB2lqtub9CYqKminJcKCm3EN749Vk4gom9tQLDZrcHWFNSFaBSnZ82zsgPE10ahqkiGcQrdHtAylyQluhJLjtg0qjS1gnsSHiC44PTGpjtycYLbWciPBJ8wklWjknvMe38BpwUJ6CXAmLt0GPHuEVFxVROQAQEzFpD7got7Gig2FTCSkOXBzWN9P5RopFcuVMRNDlJSAsP8AeTf2hvbGQwypyLzHdsjVz5//AMdAQBxgUkKcWAmFj7SIDfUtQFpBSXBuDf2wZYDkkBx0Xv26RjcIxHzcyxNXnlqORaidCLC2trXeNnOk5Qbkjo3HbEyuGZnyyFl1HayUsGP7A7NsSaWv/CUndyiB1td4j1EualbMQk/iJHZfUGGIw9cxQblKBurPoRuD2eKJilhwxse1/ZFdUYhTy1lySp2IdSmI69IucemJkUM2awC0oYOL51ckWI3mPIKXFVuArlDqD9btBHrsqemagKSoKTa4Z7W0iGZaUnMC7+yKLghVAKKUhwp+gdbPY7I1aqZRScySDZmA17CYooqQvm/8kwHo5W9otHBFmFrA6HuiBhSh9o5FpkzQ7XiUaZwSXfWxFvjEDlrUlmdjqA/6wBQ/zHpDXESJdKGseWRtYu3TA8juFZk7GG7eGPsgGKlkkBDptfp320iZQyC7lQsLFyCB1d8QDXJlzAlVgWAJt3nu/oRcmaCxSMw2sR/wYAE8BSiHGjg6X0jpNOA5e7XLO/RY6RPXJCvurAfYWIcdEDWhEtQTdJs5SQxO7KT2wENUp2ZgxF0uDp1Xh86jWoPm6ibFje4gipS1EmWSreDZ9zAa26YJKrk5QFuFEkcoK2dJEADiGZ9Q9hoelxBJMpV/uts1f3wqApSiAoMH+6Rf+uuJUmQq7Bu1/YdIKi8DaGdLnzs0paUqUSCUkBiIxnD7A6ubXTlSqacUEpYplqIUQlIKh2vHTfK5XBR5EjU/gXv/AG4YfLHXejp/Av54gzp4MVoP/Sz/AFavhEyjoK1BY0s46f4anA1sGZ3vFofLFW68VT+Ffzwg8sVb6On8K/nicV4DU+B11WMipCpYCgc60lNtuzlG0emS8POVKVpUpgkaKDkDW0eYjyy1o/wqfwr+eHp8tVZ6Cn7pnzxTg9GxXB1rAyJW5ICuUUsOtj7IiScHVKOSXKXe+bUg7GJHtjDjy3VnoKfumfNDx5cKzm9P/ufNFRreFmGTKmgmy0y1iawUHQrlGWoKy6bWjxpHB6sF/NZ/qV/CNx9eNZzen/3PmhR5cavm9P3zPjBEfgJQVXnAEymmJRlVmJlKSz6XI1eN4qimJcFClpewyq37oxw8uFVzaR4pnxhfryqeayPGuAZg+FzPOasmTNYzHQ8tbG5LhxcRopdNNKgkyVpG9lAHuFooR5c6nmsnxrhfrzqOayfWL+EBcTKCbmP2S2DkFlOOpoNR0878qtdqFe8iKH69Kjmkn1i/hC/XnUc0lesX8IDTJkzVFlIJvoZex9jpjqqjbREwdSCw6rRmfrxn80letX8sd9ec7mcv1y/kgNDMQUj+7Ubu+VYPsEETTFeVRC2FmIUCOlmjM/XjOP8A2cv1yvkhi/LbN5mj1yvkgrbCjJBbMDoNbEdMERSFICVgqA2s9+72xhfrwm8zR69XyRx8uE3mSPXq+SA3UumAzFKcu4FP9PD0ONhH9dMYD67l8yR69XyQ1XlvmczR64/JAV0/yX4iVFpaNS32qdHgB8lWJeiR61Me8DDFv/fzIIcMmc4mdwjzzdudE+8JP+HgCvJZiQ/wketTDB5L8S9Cn1iI9+VhkznC+4Qw4bM9OvuETeudE/H2v6PBFeS/EvQD1iPjCDyXYl6AesR8Y9/+jJvOF9whwwydzhXcPjDeudE/H2fo+fx5LcT5v/uS/jC/VbifNv8Acl/NH0D9HTucK8I+MKMOnc4V4R8Yb1fRPx9s57Pnw+SzE+bf7kv5o4eS3E+bf7kv5o+hPo+fzg+AR30fP5wfAPjF3q+ifj7Mvns+TDE+bH1kv5oaryYYnzU+sl/NH0MMPn84PgHxjvMJ/OD4B8Ym/X0T8fZl87HyZ4pzRXjlfPCHya4pzNfjlfPH0V5jP5x/APjHeZT+cfwD4w36+ifj7MvnP6t8U5mvxyvnjvq5xTmUzxyfnj6M8zqPT/wD4x3mdR6ceAQ36+ifj7MvnP6usT5lM8Ur54afJ3ifMpvilfPH0d5pUemHgEcaWp9MnwQ36uifj7Mvm5Xk9xPmU3vl/PDFcAMS5nN/g+aPpJVNU+mT4ICqnqfSo8EXeq6J+Psz2fOB4A4lzOb/AAfNHf2BxLmc7uT80fR3m9T6VHg/lCGnqvSo8P8AKG9PRJns+cDwCxHmc7uT8YZ/YTEeZT/CPjH0dxFV6WX4f5Q0oq/Sy/CYb09EmezR5YWOEcY7tGLTDQiItTXJSrISAWBGZ2Lvt2aRJnLKUFW4E9wjG5TOey5EAhYiUNUZgSbXDkA3S+n6w+pqcqkJ1UssOhtSYkXaZp1ckykwogcsm7htx3j9IiVFcUTAlQASbBT/AImdiIVXIpjMosI6BylOkHeIDKqwqYpG1IB63izVEY7iVHRDxCqMvKwBzKCep9sS4RXEzMegWOiNMqwJiZe1QJ7tkGmqIBYOdghFUTnHIPhDEOkqytawByU2zPqraB1Q6rqsikJZ85bXSM7tOnVyEqOaAVlUJaCo9QG8nQQzztlhCrEhxuLaiLNymJxMiSowIxHxKr4tLlOYPdjcAbemCSJwU5GlmL6gh4sXKdWnmp5ENVAZ1ZlmIRlfO7F9G1eJCjGoqiZmI5KAuAKVEo3gK02jQsI6EEKTEREqafO4UEkbHF09UFnS3QUj8uW/U0DVVvM4sM4TmJOg2AQOfVKSZYKQ61FJ6OkR55m3GZ/ROBaGkUgJHJYBlEO6mBb3wSqpcykLGqCeog6iAz68omBKgMhsFblM7HvhamtKTL05epOyz74zm3FM0z5QD0slScxUp3LgbEjcHhlRS5wtKgGOjai2sJPqFJllQAJ1GrEf8QKXiOZUsABlpJfcQASPbFqqtx/JPP8A2JslBSgDaAB3CIgolCYhYIcAhVzd727YMav7QS21BL9I2d0Cn1a0rQlhy1KA6hthXNvHHlIdiNKZmRiOSoKv0P8AGJEvNfM2tm3RHNWc6ZbDMQVHVgBAziYCFqIuhRSQNp2N1w126apqz+4TgWqolKyqBAUF5hcs2jabolVKVFJCWCmsToI5C1PcBmdxvtaIUrEiW5LusoYagA/e6oTNFOc/3A9DTGWAm2UAvvKiddOuEraZSly1BmQXLn+UEq6sS8r/AIlBPU+2G11XkyWBzKCep9sWqLcUzTPlA7EaXjEZXYggjrEDNKVTUzFWyggB3udsdVVhQgrKQQCAGNiC19On2QWbUgKSgB1Kc9QGpiTtzOZ8+H/F4FqEXFnF37Ru2xFw6j4rMl3SVEp6AQLe+H1lcUJBKNV5GffodNISTWZpi5bMUBJd3fN/xGtVvXEz5wcMh1dOpU6UoDkozPcbeiJzRDo67OHCfxFJvexYlm00iZG7WnjVTzWAzDCqCKgMzqeOypBtthwU8II4RAJVI0zjE6lOUg6FtDDJ9IpRlkqDoJUbG7xLSYdHKbVMs4R6ikC0rSpmVpvFh8IDMoSeKuPs9XGtmifHRKrVM+YjCSpmOXUW2BIGkRpGGZFSyCGQFdZzf0Iso6FVqmZiZ5GFfNoVEpUCAoKKtSzaM3VBaqlKly1AjkEnrcNEuOibNPHuIs2k+0EwNmAKSDoQYCrCwULSTdaisnpdx2RYR0Js0z5wYRZchWcqKrMwSCWffEVGGqASyg4WV7bhWoi1joTZpnGRBr6MzEqDtYZbnUXc9sJVUiliW7OkhStWLa7InRxhNqmc55phBxGkKpeRDC41dmB6BCzaUmYiYNUgpIfYdx74lmOizapmc/vguFbiUha0pcJssKN/wh7aawygpmmrmAJyrCWYjZ1RaKEBENimatXMxCuoKRUsfdGbMpy9sqlAnrNhFo8dDCY3btxRGIXyIswCYTsgqjAyY6qMhVoImIss7IOBEBIcIG8PBiIeI6GvCgxByhCZ4UwJct4EIS8clgsyyXIYJvmEwSwNdVEuOi+kIcdQ0zkreWnMsMHHKKcuuvJfczQVWEyjnJTeYUFRBILy2yEEFwQwuIF9BSbulRcFKvtJnKCionNyuUXWq5v3CAbM4QSklQXmTlE43TY8SQFAEHUvYbWO6JFDiyJufKFDJlzOB+JIWLAk6EQM4FILOglrh1rJfMVO5N1OTfWDUuFy5YUEgsoAEFa1AgJy6KJawAtughMMxaVPCVSlZgoFQLHQKKT7REqonhCSpRYDUs/uiNRYZLlNkBDApupRspWYu5uX2wRdAgoUjKEpU+YJ5LlVybbTviCMMclZsuYvmyPlUzjN+JmA5C76ckxMpahMxCVoLpUApJ3g3BiLNwaSrM6PvlZVchytOQkttyhn3RJo6VMpAQl2Dm5ckqJJJO8kmAMDDYUQ2KpYEUk9GsGhGgBBUIowsyAqXGoHEwKYqCQ1coGKEQbxJERRr2xKEAyaqOkLeOmCORaAODCw1JhYyHEwkMeOzQwHkwohjwoMAR4WGgwsQLHQkc8EdHEx0NUqAWEMc8JBSvDVKhSYETGogNWYEYeTDTGh0IqOJgFQtoCQEuB1waBBEEULRApS8NKYhYtWqlSitCDMUCgZQ7spQSTYbASeyK/6ZnFTCQWzKGY5gGSJhBbK98ifHvgL5JhzxT0OJzFrSlUkoBDkuWDoSraBtJQ2rpNmgdVjMxCpoFOtYQFFJS/LIEopAs1869PRneIC7aEKYiUNaZgW6FJKVKABBDpBOUgqGpbSKpOOTyUgU7FUvNfjAEzD/hqUE7Nqg4gjRJhRGcqMbqQnMKYk5ZRycrNmWVBSSRYlITcjeIscLrpi1KC5RlpAcEv+ZQAvq6QFdDsbwVaAw54o04pN5A4kupSgqymlABWUn89wm43mAJxWqyoJkjlIlKUGW6CtaUrBc3KElSsoucrbYzgaN454zX05U5f+lOfOBl5X3OJzlWbT7/JbridQ4jNXOKFSiEAK+0YgFsmUsfzZlhtRxfTDAt3hqopKvF5ySyJGY5lpAJWAyXCFFQSQAqx6HiMvhDOyKV5qsEcUQgkhRCwgq2EOjMX35bHciEaMGFJjPjhAopDSFZmpyQpwPtyEqAOUk5CQ9hthUcJOUAqStDlnV90FyGJAsq2mlxeKLtRgaooZXC6UpAUUrS5WACzumVxvY4sH1ML/AGmQ5BQsHJxh0+7lzb/vMRydTGhcmHRDw3EEzklSAQAWL72CrEWNlCJajAI8BqYNAKkE6QkT2joxPm+OjSfQL65U0e6HPjoH/wBer1oiZGvWN0MKIyPH44P8HDz+/OhFVmN83oD/AKs6KNilMPAjFef45zWh9bNhPpDHObUHrZsQbgR0Yfz7HObUHrZsL57jvN6D1k2A2wjoxHnmO+hw/wBZNhFVOOnSVh4/fmwG5hXjBidj35cP8U2OM3Hvy0HfNgN68c8YNM7Hvy4f4psPE/HvR4ef3psBuxDJmkYoVmPD/t8PP+pNEMXieOAXoqM/sz1D3xBukwijGF+nsZGuGSVfs1YHvENVwmxQDlYSf3KqWfe0UbnLAZssbh3d0YwcLq8fewif2TpR/WEXw1qh97CavsMs+4xRs5YAsGA6IUxhV8PZg+9hlcOqWg//AKhv1kJH3qCvT/oP7jFG6UYjVEw7IyH1mU/4qatT10yvjEaf5SqRRZInpP8AmkKFokzAl089X5leIxIFTM/OvxGIMo27/fEkGPx811Rzl5aswIa2b6RfiMDVXTfSL8RgaoYuNRcr9ZTVIpxCb6RfiMJ5/O9KvxGIhMOVGty51T7yuqUj6QnelX4jCfSE70q/EYjiFhNdcc5TVIpxCb6RfiMIa+b6RfiMAMNVE3a/WVzKQMQm+kX4zHefzfSL8RiJN0MMpjyYk3KvWTMrFNdN9IvxH4w4YhN9IvxGIiIXdDXX6ymZTU4lO9KvxGHnFJ/pFd8RkQ5UN25E/wBU+8mZSfpWe394fZ8IT6bn/m9g+EAOkBXGo/Iu9U+6a5T08IJ/5h4RCK4Rz96fDFYI6ZGo/KvdUrqq9VkrhJO3IP7p+MIOE038qD2H4xUqgYjcfmXuqWtVXqvP7VTPyI7zDf7TLXYS077qPw6Yo46n+8er9Y7W/wAu9M41LTXMzh//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8434" name="Picture 2" descr="http://www.travelemiliaromagna.it/img/camillo-u-peppone16.jpeg"/>
          <p:cNvPicPr>
            <a:picLocks noChangeAspect="1" noChangeArrowheads="1"/>
          </p:cNvPicPr>
          <p:nvPr/>
        </p:nvPicPr>
        <p:blipFill>
          <a:blip r:embed="rId2"/>
          <a:srcRect/>
          <a:stretch>
            <a:fillRect/>
          </a:stretch>
        </p:blipFill>
        <p:spPr bwMode="auto">
          <a:xfrm>
            <a:off x="5524497" y="1714488"/>
            <a:ext cx="5007997" cy="4000528"/>
          </a:xfrm>
          <a:prstGeom prst="rect">
            <a:avLst/>
          </a:prstGeom>
          <a:noFill/>
        </p:spPr>
      </p:pic>
    </p:spTree>
  </p:cSld>
  <p:clrMapOvr>
    <a:masterClrMapping/>
  </p:clrMapOvr>
  <p:transition spd="slow">
    <p:newsfla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2209799" y="1285860"/>
            <a:ext cx="3529011" cy="4962540"/>
          </a:xfrm>
        </p:spPr>
        <p:txBody>
          <a:bodyPr>
            <a:normAutofit/>
          </a:bodyPr>
          <a:lstStyle/>
          <a:p>
            <a:r>
              <a:rPr lang="it-IT" sz="1800" dirty="0">
                <a:latin typeface="Arial" pitchFamily="34" charset="0"/>
                <a:cs typeface="Arial" pitchFamily="34" charset="0"/>
              </a:rPr>
              <a:t>Appartengono al primo filone le due versioni de </a:t>
            </a:r>
            <a:r>
              <a:rPr lang="it-IT" sz="1800" i="1" dirty="0">
                <a:latin typeface="Arial" pitchFamily="34" charset="0"/>
                <a:cs typeface="Arial" pitchFamily="34" charset="0"/>
              </a:rPr>
              <a:t>I dieci comandamenti </a:t>
            </a:r>
            <a:r>
              <a:rPr lang="it-IT" sz="1800" dirty="0">
                <a:latin typeface="Arial" pitchFamily="34" charset="0"/>
                <a:cs typeface="Arial" pitchFamily="34" charset="0"/>
              </a:rPr>
              <a:t>(1923 e 1956) di Cecil B. De Mille, e </a:t>
            </a:r>
            <a:r>
              <a:rPr lang="it-IT" sz="1800" i="1" dirty="0">
                <a:latin typeface="Arial" pitchFamily="34" charset="0"/>
                <a:cs typeface="Arial" pitchFamily="34" charset="0"/>
              </a:rPr>
              <a:t>La Bibbia </a:t>
            </a:r>
            <a:r>
              <a:rPr lang="it-IT" sz="1800" dirty="0">
                <a:latin typeface="Arial" pitchFamily="34" charset="0"/>
                <a:cs typeface="Arial" pitchFamily="34" charset="0"/>
              </a:rPr>
              <a:t>(1966), di John </a:t>
            </a:r>
            <a:r>
              <a:rPr lang="it-IT" sz="1800" dirty="0" err="1">
                <a:latin typeface="Arial" pitchFamily="34" charset="0"/>
                <a:cs typeface="Arial" pitchFamily="34" charset="0"/>
              </a:rPr>
              <a:t>Huston</a:t>
            </a:r>
            <a:r>
              <a:rPr lang="it-IT" sz="1800" dirty="0">
                <a:latin typeface="Arial" pitchFamily="34" charset="0"/>
                <a:cs typeface="Arial" pitchFamily="34" charset="0"/>
              </a:rPr>
              <a:t>, che però si limita alle vicende narrate nel Pentateuco.</a:t>
            </a:r>
          </a:p>
          <a:p>
            <a:endParaRPr lang="it-IT" sz="1800" dirty="0">
              <a:latin typeface="Arial" pitchFamily="34" charset="0"/>
              <a:cs typeface="Arial" pitchFamily="34" charset="0"/>
            </a:endParaRPr>
          </a:p>
          <a:p>
            <a:r>
              <a:rPr lang="it-IT" sz="1800" dirty="0">
                <a:latin typeface="Arial" pitchFamily="34" charset="0"/>
                <a:cs typeface="Arial" pitchFamily="34" charset="0"/>
              </a:rPr>
              <a:t>Al filone narrativo appartengono invece </a:t>
            </a:r>
            <a:r>
              <a:rPr lang="it-IT" sz="1800" i="1" dirty="0">
                <a:latin typeface="Arial" pitchFamily="34" charset="0"/>
                <a:cs typeface="Arial" pitchFamily="34" charset="0"/>
              </a:rPr>
              <a:t>Quo </a:t>
            </a:r>
            <a:r>
              <a:rPr lang="it-IT" sz="1800" i="1" dirty="0" err="1">
                <a:latin typeface="Arial" pitchFamily="34" charset="0"/>
                <a:cs typeface="Arial" pitchFamily="34" charset="0"/>
              </a:rPr>
              <a:t>Vadis</a:t>
            </a:r>
            <a:r>
              <a:rPr lang="it-IT" sz="1800" i="1" dirty="0">
                <a:latin typeface="Arial" pitchFamily="34" charset="0"/>
                <a:cs typeface="Arial" pitchFamily="34" charset="0"/>
              </a:rPr>
              <a:t>? </a:t>
            </a:r>
            <a:r>
              <a:rPr lang="it-IT" sz="1800" dirty="0">
                <a:latin typeface="Arial" pitchFamily="34" charset="0"/>
                <a:cs typeface="Arial" pitchFamily="34" charset="0"/>
              </a:rPr>
              <a:t>(1951), di </a:t>
            </a:r>
            <a:r>
              <a:rPr lang="it-IT" sz="1800" dirty="0" err="1">
                <a:latin typeface="Arial" pitchFamily="34" charset="0"/>
                <a:cs typeface="Arial" pitchFamily="34" charset="0"/>
              </a:rPr>
              <a:t>Mervyn</a:t>
            </a:r>
            <a:r>
              <a:rPr lang="it-IT" sz="1800" dirty="0">
                <a:latin typeface="Arial" pitchFamily="34" charset="0"/>
                <a:cs typeface="Arial" pitchFamily="34" charset="0"/>
              </a:rPr>
              <a:t> Le Roy, </a:t>
            </a:r>
            <a:r>
              <a:rPr lang="it-IT" sz="1800" i="1" dirty="0">
                <a:latin typeface="Arial" pitchFamily="34" charset="0"/>
                <a:cs typeface="Arial" pitchFamily="34" charset="0"/>
              </a:rPr>
              <a:t>La tunica</a:t>
            </a:r>
            <a:r>
              <a:rPr lang="it-IT" sz="1800" dirty="0">
                <a:latin typeface="Arial" pitchFamily="34" charset="0"/>
                <a:cs typeface="Arial" pitchFamily="34" charset="0"/>
              </a:rPr>
              <a:t> (1953), di Henry </a:t>
            </a:r>
            <a:r>
              <a:rPr lang="it-IT" sz="1800" dirty="0" err="1">
                <a:latin typeface="Arial" pitchFamily="34" charset="0"/>
                <a:cs typeface="Arial" pitchFamily="34" charset="0"/>
              </a:rPr>
              <a:t>Koster</a:t>
            </a:r>
            <a:r>
              <a:rPr lang="it-IT" sz="1800" dirty="0">
                <a:latin typeface="Arial" pitchFamily="34" charset="0"/>
                <a:cs typeface="Arial" pitchFamily="34" charset="0"/>
              </a:rPr>
              <a:t> (tra l’altro il primo film in </a:t>
            </a:r>
            <a:r>
              <a:rPr lang="it-IT" sz="1800" i="1" dirty="0">
                <a:latin typeface="Arial" pitchFamily="34" charset="0"/>
                <a:cs typeface="Arial" pitchFamily="34" charset="0"/>
              </a:rPr>
              <a:t>cinemascope</a:t>
            </a:r>
            <a:r>
              <a:rPr lang="it-IT" sz="1800" dirty="0">
                <a:latin typeface="Arial" pitchFamily="34" charset="0"/>
                <a:cs typeface="Arial" pitchFamily="34" charset="0"/>
              </a:rPr>
              <a:t>), </a:t>
            </a:r>
            <a:r>
              <a:rPr lang="it-IT" sz="1800" i="1" dirty="0">
                <a:latin typeface="Arial" pitchFamily="34" charset="0"/>
                <a:cs typeface="Arial" pitchFamily="34" charset="0"/>
              </a:rPr>
              <a:t>Barabba</a:t>
            </a:r>
            <a:r>
              <a:rPr lang="it-IT" sz="1800" dirty="0">
                <a:latin typeface="Arial" pitchFamily="34" charset="0"/>
                <a:cs typeface="Arial" pitchFamily="34" charset="0"/>
              </a:rPr>
              <a:t> (1962), di Richard </a:t>
            </a:r>
            <a:r>
              <a:rPr lang="it-IT" sz="1800" dirty="0" err="1">
                <a:latin typeface="Arial" pitchFamily="34" charset="0"/>
                <a:cs typeface="Arial" pitchFamily="34" charset="0"/>
              </a:rPr>
              <a:t>Fleisher</a:t>
            </a:r>
            <a:endParaRPr lang="it-IT" sz="1800" dirty="0">
              <a:latin typeface="Arial" pitchFamily="34" charset="0"/>
              <a:cs typeface="Arial" pitchFamily="34" charset="0"/>
            </a:endParaRPr>
          </a:p>
        </p:txBody>
      </p:sp>
      <p:pic>
        <p:nvPicPr>
          <p:cNvPr id="17412" name="Picture 4" descr="http://2.bp.blogspot.com/-KTuCoKBiGtI/T7lCa0mfgFI/AAAAAAAAAyQ/p03_EMwxWOc/s1600/locandina.jpg">
            <a:hlinkClick r:id="rId2" action="ppaction://hlinkfile"/>
          </p:cNvPr>
          <p:cNvPicPr>
            <a:picLocks noChangeAspect="1" noChangeArrowheads="1"/>
          </p:cNvPicPr>
          <p:nvPr/>
        </p:nvPicPr>
        <p:blipFill>
          <a:blip r:embed="rId3"/>
          <a:srcRect/>
          <a:stretch>
            <a:fillRect/>
          </a:stretch>
        </p:blipFill>
        <p:spPr bwMode="auto">
          <a:xfrm>
            <a:off x="6453190" y="928671"/>
            <a:ext cx="4000500" cy="5619751"/>
          </a:xfrm>
          <a:prstGeom prst="rect">
            <a:avLst/>
          </a:prstGeom>
          <a:noFill/>
        </p:spPr>
      </p:pic>
    </p:spTree>
  </p:cSld>
  <p:clrMapOvr>
    <a:masterClrMapping/>
  </p:clrMapOvr>
  <p:transition spd="slow">
    <p:newsfla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idx="1"/>
          </p:nvPr>
        </p:nvSpPr>
        <p:spPr>
          <a:xfrm>
            <a:off x="7596198" y="285728"/>
            <a:ext cx="2857520" cy="6429420"/>
          </a:xfrm>
        </p:spPr>
        <p:txBody>
          <a:bodyPr>
            <a:normAutofit/>
          </a:bodyPr>
          <a:lstStyle/>
          <a:p>
            <a:r>
              <a:rPr lang="it-IT" sz="1800" dirty="0">
                <a:latin typeface="Arial" pitchFamily="34" charset="0"/>
                <a:cs typeface="Arial" pitchFamily="34" charset="0"/>
              </a:rPr>
              <a:t>Molti film invece portano in scena la figura di Gesù.</a:t>
            </a:r>
          </a:p>
          <a:p>
            <a:r>
              <a:rPr lang="it-IT" sz="1800" dirty="0">
                <a:latin typeface="Arial" pitchFamily="34" charset="0"/>
                <a:cs typeface="Arial" pitchFamily="34" charset="0"/>
              </a:rPr>
              <a:t>Spesso però il Gesù cinematografico è sterilizzato, privato dei suoi aspetti più disturbanti e scomodi, portatore di buonismo. Non mette in crisi.</a:t>
            </a:r>
          </a:p>
          <a:p>
            <a:endParaRPr lang="it-IT" sz="1800" dirty="0">
              <a:latin typeface="Arial" pitchFamily="34" charset="0"/>
              <a:cs typeface="Arial" pitchFamily="34" charset="0"/>
            </a:endParaRPr>
          </a:p>
          <a:p>
            <a:r>
              <a:rPr lang="it-IT" sz="1800" dirty="0">
                <a:latin typeface="Arial" pitchFamily="34" charset="0"/>
                <a:cs typeface="Arial" pitchFamily="34" charset="0"/>
              </a:rPr>
              <a:t>“Molte di queste rappresentazioni offrono in formule antiestetiche e tipicamente borghesi, una versione del Cristianesimo innocua e incapace di arrecare danno ad alcuno, diretta a schiodare Cristo dalla croce e a renderlo igienico e piacevole”.</a:t>
            </a:r>
          </a:p>
          <a:p>
            <a:pPr algn="r"/>
            <a:r>
              <a:rPr lang="it-IT" sz="1400" i="1" dirty="0">
                <a:latin typeface="Arial" pitchFamily="34" charset="0"/>
                <a:cs typeface="Arial" pitchFamily="34" charset="0"/>
              </a:rPr>
              <a:t>Francesco </a:t>
            </a:r>
            <a:r>
              <a:rPr lang="it-IT" sz="1400" i="1" dirty="0" err="1">
                <a:latin typeface="Arial" pitchFamily="34" charset="0"/>
                <a:cs typeface="Arial" pitchFamily="34" charset="0"/>
              </a:rPr>
              <a:t>Cacucci</a:t>
            </a:r>
            <a:endParaRPr lang="it-IT" sz="1400" i="1" dirty="0">
              <a:latin typeface="Arial" pitchFamily="34" charset="0"/>
              <a:cs typeface="Arial" pitchFamily="34" charset="0"/>
            </a:endParaRPr>
          </a:p>
        </p:txBody>
      </p:sp>
      <p:pic>
        <p:nvPicPr>
          <p:cNvPr id="16386" name="Picture 2" descr="http://www.lombardiabeniculturali.it/img_db/bcf/6x010/5/l/4848_barabba02.jpg"/>
          <p:cNvPicPr>
            <a:picLocks noChangeAspect="1" noChangeArrowheads="1"/>
          </p:cNvPicPr>
          <p:nvPr/>
        </p:nvPicPr>
        <p:blipFill>
          <a:blip r:embed="rId2"/>
          <a:srcRect/>
          <a:stretch>
            <a:fillRect/>
          </a:stretch>
        </p:blipFill>
        <p:spPr bwMode="auto">
          <a:xfrm>
            <a:off x="1881158" y="2714621"/>
            <a:ext cx="5072098" cy="3829435"/>
          </a:xfrm>
          <a:prstGeom prst="rect">
            <a:avLst/>
          </a:prstGeom>
          <a:noFill/>
        </p:spPr>
      </p:pic>
      <p:pic>
        <p:nvPicPr>
          <p:cNvPr id="15362" name="Picture 2" descr="http://ftv01.stbm.it/imgbank/LOC/BA/00142406.JPG"/>
          <p:cNvPicPr>
            <a:picLocks noChangeAspect="1" noChangeArrowheads="1"/>
          </p:cNvPicPr>
          <p:nvPr/>
        </p:nvPicPr>
        <p:blipFill>
          <a:blip r:embed="rId3"/>
          <a:srcRect/>
          <a:stretch>
            <a:fillRect/>
          </a:stretch>
        </p:blipFill>
        <p:spPr bwMode="auto">
          <a:xfrm>
            <a:off x="4810116" y="277982"/>
            <a:ext cx="1938340" cy="2755714"/>
          </a:xfrm>
          <a:prstGeom prst="rect">
            <a:avLst/>
          </a:prstGeom>
          <a:noFill/>
        </p:spPr>
      </p:pic>
    </p:spTree>
  </p:cSld>
  <p:clrMapOvr>
    <a:masterClrMapping/>
  </p:clrMapOvr>
  <p:transition spd="slow">
    <p:newsfla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media.cineblog.it/8/8b0/Stasera-in-tv-Il-re-dei-re-su-Rete-4-2.jpg">
            <a:hlinkClick r:id="rId2" action="ppaction://hlinkfile"/>
          </p:cNvPr>
          <p:cNvPicPr>
            <a:picLocks noChangeAspect="1" noChangeArrowheads="1"/>
          </p:cNvPicPr>
          <p:nvPr/>
        </p:nvPicPr>
        <p:blipFill>
          <a:blip r:embed="rId3"/>
          <a:srcRect/>
          <a:stretch>
            <a:fillRect/>
          </a:stretch>
        </p:blipFill>
        <p:spPr bwMode="auto">
          <a:xfrm>
            <a:off x="1809720" y="642919"/>
            <a:ext cx="5905500" cy="2543175"/>
          </a:xfrm>
          <a:prstGeom prst="rect">
            <a:avLst/>
          </a:prstGeom>
          <a:noFill/>
        </p:spPr>
      </p:pic>
      <p:sp>
        <p:nvSpPr>
          <p:cNvPr id="3" name="Segnaposto testo 2"/>
          <p:cNvSpPr>
            <a:spLocks noGrp="1"/>
          </p:cNvSpPr>
          <p:nvPr>
            <p:ph type="body" idx="1"/>
          </p:nvPr>
        </p:nvSpPr>
        <p:spPr>
          <a:xfrm>
            <a:off x="7785100" y="535762"/>
            <a:ext cx="3898772" cy="6072230"/>
          </a:xfrm>
        </p:spPr>
        <p:txBody>
          <a:bodyPr>
            <a:noAutofit/>
          </a:bodyPr>
          <a:lstStyle/>
          <a:p>
            <a:r>
              <a:rPr lang="it-IT" sz="1800" dirty="0">
                <a:latin typeface="Arial" pitchFamily="34" charset="0"/>
                <a:cs typeface="Arial" pitchFamily="34" charset="0"/>
              </a:rPr>
              <a:t>Non tutte queste rappresentazioni però sono solo didascaliche.</a:t>
            </a:r>
          </a:p>
          <a:p>
            <a:endParaRPr lang="it-IT" sz="1800" dirty="0">
              <a:latin typeface="Arial" pitchFamily="34" charset="0"/>
              <a:cs typeface="Arial" pitchFamily="34" charset="0"/>
            </a:endParaRPr>
          </a:p>
          <a:p>
            <a:r>
              <a:rPr lang="it-IT" sz="1800" dirty="0">
                <a:latin typeface="Arial" pitchFamily="34" charset="0"/>
                <a:cs typeface="Arial" pitchFamily="34" charset="0"/>
              </a:rPr>
              <a:t>Ne </a:t>
            </a:r>
            <a:r>
              <a:rPr lang="it-IT" sz="1800" i="1" dirty="0">
                <a:latin typeface="Arial" pitchFamily="34" charset="0"/>
                <a:cs typeface="Arial" pitchFamily="34" charset="0"/>
              </a:rPr>
              <a:t>Il re dei re</a:t>
            </a:r>
            <a:r>
              <a:rPr lang="it-IT" sz="1800" dirty="0">
                <a:latin typeface="Arial" pitchFamily="34" charset="0"/>
                <a:cs typeface="Arial" pitchFamily="34" charset="0"/>
              </a:rPr>
              <a:t> (1961), Nicholas Ray offre una lettura politica del messaggio di Gesù, che diviene il prototipo di quella rivoluzione sociale che da lì a qualche anno avrebbe cambiato la società</a:t>
            </a:r>
          </a:p>
          <a:p>
            <a:endParaRPr lang="it-IT" sz="1800" dirty="0">
              <a:latin typeface="Arial" pitchFamily="34" charset="0"/>
              <a:cs typeface="Arial" pitchFamily="34" charset="0"/>
            </a:endParaRPr>
          </a:p>
          <a:p>
            <a:r>
              <a:rPr lang="it-IT" sz="1800" dirty="0">
                <a:latin typeface="Arial" pitchFamily="34" charset="0"/>
                <a:cs typeface="Arial" pitchFamily="34" charset="0"/>
              </a:rPr>
              <a:t>In </a:t>
            </a:r>
            <a:r>
              <a:rPr lang="it-IT" sz="1800" i="1" dirty="0" err="1">
                <a:latin typeface="Arial" pitchFamily="34" charset="0"/>
                <a:cs typeface="Arial" pitchFamily="34" charset="0"/>
              </a:rPr>
              <a:t>Jesus</a:t>
            </a:r>
            <a:r>
              <a:rPr lang="it-IT" sz="1800" i="1" dirty="0">
                <a:latin typeface="Arial" pitchFamily="34" charset="0"/>
                <a:cs typeface="Arial" pitchFamily="34" charset="0"/>
              </a:rPr>
              <a:t> Christ Superstar</a:t>
            </a:r>
            <a:r>
              <a:rPr lang="it-IT" sz="1800" dirty="0">
                <a:latin typeface="Arial" pitchFamily="34" charset="0"/>
                <a:cs typeface="Arial" pitchFamily="34" charset="0"/>
              </a:rPr>
              <a:t> (1973), di Norman </a:t>
            </a:r>
            <a:r>
              <a:rPr lang="it-IT" sz="1800" dirty="0" err="1">
                <a:latin typeface="Arial" pitchFamily="34" charset="0"/>
                <a:cs typeface="Arial" pitchFamily="34" charset="0"/>
              </a:rPr>
              <a:t>Jewison</a:t>
            </a:r>
            <a:r>
              <a:rPr lang="it-IT" sz="1800" dirty="0">
                <a:latin typeface="Arial" pitchFamily="34" charset="0"/>
                <a:cs typeface="Arial" pitchFamily="34" charset="0"/>
              </a:rPr>
              <a:t>, tratto dall’omonima opera rock di Tim Rice e Andrew Lloyd Webber, viene presentato un Gesù completamente impregnato della cultura hippie dei giovani americani, che negli anni immediatamente successivi alla rivoluzione del ‘68 avevano dato vita a una vera e propria </a:t>
            </a:r>
            <a:r>
              <a:rPr lang="it-IT" sz="1800" dirty="0" err="1">
                <a:latin typeface="Arial" pitchFamily="34" charset="0"/>
                <a:cs typeface="Arial" pitchFamily="34" charset="0"/>
              </a:rPr>
              <a:t>Jesus</a:t>
            </a:r>
            <a:r>
              <a:rPr lang="it-IT" sz="1800" dirty="0">
                <a:latin typeface="Arial" pitchFamily="34" charset="0"/>
                <a:cs typeface="Arial" pitchFamily="34" charset="0"/>
              </a:rPr>
              <a:t> </a:t>
            </a:r>
            <a:r>
              <a:rPr lang="it-IT" sz="1800" dirty="0" err="1">
                <a:latin typeface="Arial" pitchFamily="34" charset="0"/>
                <a:cs typeface="Arial" pitchFamily="34" charset="0"/>
              </a:rPr>
              <a:t>Revolution</a:t>
            </a:r>
            <a:r>
              <a:rPr lang="it-IT" sz="1800" dirty="0">
                <a:latin typeface="Arial" pitchFamily="34" charset="0"/>
                <a:cs typeface="Arial" pitchFamily="34" charset="0"/>
              </a:rPr>
              <a:t>.</a:t>
            </a:r>
          </a:p>
        </p:txBody>
      </p:sp>
      <p:pic>
        <p:nvPicPr>
          <p:cNvPr id="15364" name="Picture 4" descr="http://www.rollingstonemagazine.it/img/judas_christ_e_maddy.jpg">
            <a:hlinkClick r:id="rId4" action="ppaction://hlinkfile"/>
          </p:cNvPr>
          <p:cNvPicPr>
            <a:picLocks noChangeAspect="1" noChangeArrowheads="1"/>
          </p:cNvPicPr>
          <p:nvPr/>
        </p:nvPicPr>
        <p:blipFill>
          <a:blip r:embed="rId5"/>
          <a:srcRect/>
          <a:stretch>
            <a:fillRect/>
          </a:stretch>
        </p:blipFill>
        <p:spPr bwMode="auto">
          <a:xfrm>
            <a:off x="2166910" y="3571877"/>
            <a:ext cx="3786214" cy="2930573"/>
          </a:xfrm>
          <a:prstGeom prst="rect">
            <a:avLst/>
          </a:prstGeom>
          <a:noFill/>
        </p:spPr>
      </p:pic>
    </p:spTree>
  </p:cSld>
  <p:clrMapOvr>
    <a:masterClrMapping/>
  </p:clrMapOvr>
  <p:transition spd="slow">
    <p:newsfla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2054352" y="548680"/>
            <a:ext cx="2529480" cy="5328592"/>
          </a:xfrm>
        </p:spPr>
        <p:txBody>
          <a:bodyPr>
            <a:noAutofit/>
          </a:bodyPr>
          <a:lstStyle/>
          <a:p>
            <a:r>
              <a:rPr lang="it-IT" sz="2400" dirty="0"/>
              <a:t>L’immaginario religioso attira il pubblico</a:t>
            </a:r>
          </a:p>
          <a:p>
            <a:endParaRPr lang="it-IT" sz="2400" dirty="0"/>
          </a:p>
          <a:p>
            <a:r>
              <a:rPr lang="it-IT" sz="2400" dirty="0"/>
              <a:t>1896 – 1897</a:t>
            </a:r>
          </a:p>
          <a:p>
            <a:r>
              <a:rPr lang="it-IT" sz="2400" dirty="0"/>
              <a:t>Nelle chiese di Francia e Stati Uniti vengono proiettati film sulla vita di Cristo, spesso riprese artigianali di sacre rappresentazioni</a:t>
            </a:r>
          </a:p>
        </p:txBody>
      </p:sp>
      <p:pic>
        <p:nvPicPr>
          <p:cNvPr id="4" name="Immagine 3" descr="Antamoro Annunciazione.jpg"/>
          <p:cNvPicPr>
            <a:picLocks noChangeAspect="1"/>
          </p:cNvPicPr>
          <p:nvPr/>
        </p:nvPicPr>
        <p:blipFill>
          <a:blip r:embed="rId2" cstate="print"/>
          <a:stretch>
            <a:fillRect/>
          </a:stretch>
        </p:blipFill>
        <p:spPr>
          <a:xfrm>
            <a:off x="4655840" y="1772816"/>
            <a:ext cx="5798956" cy="4104456"/>
          </a:xfrm>
          <a:prstGeom prst="rect">
            <a:avLst/>
          </a:prstGeom>
        </p:spPr>
      </p:pic>
    </p:spTree>
  </p:cSld>
  <p:clrMapOvr>
    <a:masterClrMapping/>
  </p:clrMapOvr>
  <p:transition spd="slow">
    <p:newsfla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487488" y="338118"/>
            <a:ext cx="3929090" cy="6000792"/>
          </a:xfrm>
        </p:spPr>
        <p:txBody>
          <a:bodyPr>
            <a:normAutofit lnSpcReduction="10000"/>
          </a:bodyPr>
          <a:lstStyle/>
          <a:p>
            <a:r>
              <a:rPr lang="it-IT" dirty="0"/>
              <a:t>Nel 1975 Roberto Rossellini, dopo l’esperienza televisiva de </a:t>
            </a:r>
            <a:r>
              <a:rPr lang="it-IT" i="1" dirty="0"/>
              <a:t>Gli Atti degli Apostoli </a:t>
            </a:r>
            <a:r>
              <a:rPr lang="it-IT" dirty="0"/>
              <a:t>(1969), realizza </a:t>
            </a:r>
            <a:r>
              <a:rPr lang="it-IT" i="1" dirty="0"/>
              <a:t>Il Messia</a:t>
            </a:r>
            <a:r>
              <a:rPr lang="it-IT" dirty="0"/>
              <a:t>, che esce contemporaneamente al </a:t>
            </a:r>
            <a:r>
              <a:rPr lang="it-IT" i="1" dirty="0"/>
              <a:t>Gesù di Nazareth</a:t>
            </a:r>
            <a:r>
              <a:rPr lang="it-IT" dirty="0"/>
              <a:t>, di Franco Zeffirelli.</a:t>
            </a:r>
          </a:p>
          <a:p>
            <a:r>
              <a:rPr lang="it-IT" dirty="0"/>
              <a:t>Mentre l’ultima opera di Rossellini si dipana lungo un percorso storico sociale, nel quale si colloca la vicenda umana di Gesù, quasi come una concessione di Dio alle pretese degli uomini, lo spettacolo di Zeffirelli è una rappresentazione sontuosa della vita di Gesù, che non si scosta dall’immaginario della tradizione. </a:t>
            </a:r>
          </a:p>
          <a:p>
            <a:r>
              <a:rPr lang="it-IT" dirty="0"/>
              <a:t>Prima di Zeffirelli, la Rai aveva contattato anche </a:t>
            </a:r>
            <a:r>
              <a:rPr lang="it-IT" dirty="0" err="1"/>
              <a:t>Ingmar</a:t>
            </a:r>
            <a:r>
              <a:rPr lang="it-IT" dirty="0"/>
              <a:t> Bergman.</a:t>
            </a:r>
          </a:p>
        </p:txBody>
      </p:sp>
      <p:pic>
        <p:nvPicPr>
          <p:cNvPr id="12290" name="Picture 2" descr="http://www.ivid.it/fotogallery/imagesearch/images/messia_pier_maria_rossi_roberto_rossellini_007_jpg_nwsp.jpg"/>
          <p:cNvPicPr>
            <a:picLocks noChangeAspect="1" noChangeArrowheads="1"/>
          </p:cNvPicPr>
          <p:nvPr/>
        </p:nvPicPr>
        <p:blipFill>
          <a:blip r:embed="rId2"/>
          <a:srcRect/>
          <a:stretch>
            <a:fillRect/>
          </a:stretch>
        </p:blipFill>
        <p:spPr bwMode="auto">
          <a:xfrm rot="566398">
            <a:off x="6878064" y="435909"/>
            <a:ext cx="3079257" cy="4564063"/>
          </a:xfrm>
          <a:prstGeom prst="rect">
            <a:avLst/>
          </a:prstGeom>
          <a:noFill/>
        </p:spPr>
      </p:pic>
      <p:pic>
        <p:nvPicPr>
          <p:cNvPr id="12292" name="Picture 4" descr="http://image.nanopress.it/628X0/cinema/tuttogratis/it/news/wp-content/uploads/2011/04/Il-Messia-Roberto-Rossellini.jpg">
            <a:hlinkClick r:id="rId3" action="ppaction://hlinkfile"/>
          </p:cNvPr>
          <p:cNvPicPr>
            <a:picLocks noChangeAspect="1" noChangeArrowheads="1"/>
          </p:cNvPicPr>
          <p:nvPr/>
        </p:nvPicPr>
        <p:blipFill>
          <a:blip r:embed="rId4"/>
          <a:srcRect/>
          <a:stretch>
            <a:fillRect/>
          </a:stretch>
        </p:blipFill>
        <p:spPr bwMode="auto">
          <a:xfrm>
            <a:off x="5881687" y="3338514"/>
            <a:ext cx="4571995" cy="3276597"/>
          </a:xfrm>
          <a:prstGeom prst="rect">
            <a:avLst/>
          </a:prstGeom>
          <a:noFill/>
        </p:spPr>
      </p:pic>
    </p:spTree>
  </p:cSld>
  <p:clrMapOvr>
    <a:masterClrMapping/>
  </p:clrMapOvr>
  <p:transition spd="slow">
    <p:newsfla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7248128" y="431724"/>
            <a:ext cx="3286148" cy="6072230"/>
          </a:xfrm>
        </p:spPr>
        <p:txBody>
          <a:bodyPr>
            <a:normAutofit/>
          </a:bodyPr>
          <a:lstStyle/>
          <a:p>
            <a:r>
              <a:rPr lang="it-IT" dirty="0"/>
              <a:t>Il film di Zeffirelli, originariamente pensato per la trasmissione televisiva in sei puntate (per 8 ore complessive), venne poi distribuito nelle sale cinematografiche in due parti di 150’.</a:t>
            </a:r>
          </a:p>
          <a:p>
            <a:r>
              <a:rPr lang="it-IT" dirty="0"/>
              <a:t>Pur costituendo la pietra di paragone per tutta la cinematografia cristologica successiva, non sarà l’unico tentativo dei cineasti di misurarsi con la figura di Gesù, prima di arrivare a </a:t>
            </a:r>
            <a:r>
              <a:rPr lang="it-IT" i="1" dirty="0"/>
              <a:t>La Passione di Cristo</a:t>
            </a:r>
            <a:r>
              <a:rPr lang="it-IT" dirty="0"/>
              <a:t> (2004) di Mel Gibson e a </a:t>
            </a:r>
            <a:r>
              <a:rPr lang="it-IT" i="1" dirty="0" err="1"/>
              <a:t>Nativity</a:t>
            </a:r>
            <a:r>
              <a:rPr lang="it-IT" dirty="0"/>
              <a:t> (2006) di Catherine </a:t>
            </a:r>
            <a:r>
              <a:rPr lang="it-IT" dirty="0" err="1"/>
              <a:t>Hardwick</a:t>
            </a:r>
            <a:r>
              <a:rPr lang="it-IT" dirty="0"/>
              <a:t>.</a:t>
            </a:r>
          </a:p>
        </p:txBody>
      </p:sp>
      <p:pic>
        <p:nvPicPr>
          <p:cNvPr id="11266" name="Picture 2" descr="http://www.lanuovaregaldi.it/passio2006/photo/eventi/Ges%C3%B9%20di%20Nazaret%20Zeffirelli.jpg">
            <a:hlinkClick r:id="rId2" action="ppaction://hlinkfile"/>
          </p:cNvPr>
          <p:cNvPicPr>
            <a:picLocks noChangeAspect="1" noChangeArrowheads="1"/>
          </p:cNvPicPr>
          <p:nvPr/>
        </p:nvPicPr>
        <p:blipFill>
          <a:blip r:embed="rId3"/>
          <a:srcRect/>
          <a:stretch>
            <a:fillRect/>
          </a:stretch>
        </p:blipFill>
        <p:spPr bwMode="auto">
          <a:xfrm>
            <a:off x="1952597" y="365797"/>
            <a:ext cx="4357718" cy="6138157"/>
          </a:xfrm>
          <a:prstGeom prst="rect">
            <a:avLst/>
          </a:prstGeom>
          <a:noFill/>
        </p:spPr>
      </p:pic>
    </p:spTree>
  </p:cSld>
  <p:clrMapOvr>
    <a:masterClrMapping/>
  </p:clrMapOvr>
  <p:transition spd="slow">
    <p:newsfla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idx="1"/>
          </p:nvPr>
        </p:nvSpPr>
        <p:spPr>
          <a:xfrm>
            <a:off x="6240016" y="1124744"/>
            <a:ext cx="5398320" cy="5400600"/>
          </a:xfrm>
        </p:spPr>
        <p:txBody>
          <a:bodyPr>
            <a:normAutofit fontScale="85000" lnSpcReduction="20000"/>
          </a:bodyPr>
          <a:lstStyle/>
          <a:p>
            <a:r>
              <a:rPr lang="it-IT" sz="2400" dirty="0"/>
              <a:t>Letture maggiormente profonde quelle proposte da </a:t>
            </a:r>
            <a:r>
              <a:rPr lang="it-IT" sz="2400" i="1" dirty="0"/>
              <a:t>L’inchiesta</a:t>
            </a:r>
            <a:r>
              <a:rPr lang="it-IT" sz="2400" dirty="0"/>
              <a:t> (1986)</a:t>
            </a:r>
            <a:r>
              <a:rPr lang="it-IT" sz="2400" i="1" dirty="0"/>
              <a:t> </a:t>
            </a:r>
            <a:r>
              <a:rPr lang="it-IT" sz="2400" dirty="0"/>
              <a:t>di Damiano Damiani, tratto dal romanzo </a:t>
            </a:r>
            <a:r>
              <a:rPr lang="it-IT" sz="2400" i="1" dirty="0"/>
              <a:t>L’uomo di Nazareth</a:t>
            </a:r>
            <a:r>
              <a:rPr lang="it-IT" sz="2400" dirty="0"/>
              <a:t> di Ennio Flaiano e </a:t>
            </a:r>
            <a:r>
              <a:rPr lang="it-IT" sz="2400" dirty="0" err="1"/>
              <a:t>Suso</a:t>
            </a:r>
            <a:r>
              <a:rPr lang="it-IT" sz="2400" dirty="0"/>
              <a:t> Cecchi D’Amico, una vera e propria indagine sul processo e sulla condanna di Gesù al tempo del procuratore </a:t>
            </a:r>
            <a:r>
              <a:rPr lang="it-IT" sz="2400" dirty="0" err="1"/>
              <a:t>Ponzio</a:t>
            </a:r>
            <a:r>
              <a:rPr lang="it-IT" sz="2400" dirty="0"/>
              <a:t> Pilato: la figura del Cristo rimane sullo sfondo, ma è lui il vero protagonista.</a:t>
            </a:r>
          </a:p>
          <a:p>
            <a:r>
              <a:rPr lang="it-IT" sz="2400" dirty="0"/>
              <a:t>Nel 1998 Alessandro </a:t>
            </a:r>
            <a:r>
              <a:rPr lang="it-IT" sz="2400" dirty="0" err="1"/>
              <a:t>D’Alatri</a:t>
            </a:r>
            <a:r>
              <a:rPr lang="it-IT" sz="2400" dirty="0"/>
              <a:t> realizza </a:t>
            </a:r>
            <a:r>
              <a:rPr lang="it-IT" sz="2400" i="1" dirty="0"/>
              <a:t>I giardini dell’Eden</a:t>
            </a:r>
            <a:r>
              <a:rPr lang="it-IT" sz="2400" dirty="0"/>
              <a:t>, racconto degli anni oscuri della vita di Gesù, che pesca a piene mani dai racconti degli apocrifi.</a:t>
            </a:r>
          </a:p>
          <a:p>
            <a:r>
              <a:rPr lang="it-IT" sz="2400" dirty="0"/>
              <a:t>Claudio </a:t>
            </a:r>
            <a:r>
              <a:rPr lang="it-IT" sz="2400" dirty="0" err="1"/>
              <a:t>Malaponti</a:t>
            </a:r>
            <a:r>
              <a:rPr lang="it-IT" sz="2400" dirty="0"/>
              <a:t> gira, nel 2006, </a:t>
            </a:r>
            <a:r>
              <a:rPr lang="it-IT" sz="2400" i="1" dirty="0"/>
              <a:t>7 km da Gerusalemme</a:t>
            </a:r>
            <a:r>
              <a:rPr lang="it-IT" sz="2400" dirty="0"/>
              <a:t>. Prendendo spunto dal racconto dei discepoli di </a:t>
            </a:r>
            <a:r>
              <a:rPr lang="it-IT" sz="2400" dirty="0" err="1"/>
              <a:t>Emmaus</a:t>
            </a:r>
            <a:r>
              <a:rPr lang="it-IT" sz="2400" dirty="0"/>
              <a:t>, racconta il cammino spirituale di un pubblicitario in crisi, folgorato dall’incontro con Gesù: un incontro che non lascia mai indifferenti.</a:t>
            </a:r>
          </a:p>
        </p:txBody>
      </p:sp>
      <p:sp>
        <p:nvSpPr>
          <p:cNvPr id="10242" name="AutoShape 2" descr="data:image/jpeg;base64,/9j/4AAQSkZJRgABAQAAAQABAAD/2wCEAAkGBxQSEhUUEhQUFBUXFBUWFxQUFRcWFBQVFBUWFhUXFxYYHCggGBolGxUXITEhJSkrLi4uFx8zODMsNygtLisBCgoKDg0OGxAQGy0kHyQyNCwsLCwtLCwwNCwsLCwsLCwsLCwsLCwsLCwsLCwsLCwsLCwsLCwsLCwsLC8sLDQsLP/AABEIAQoAvgMBIgACEQEDEQH/xAAcAAABBQEBAQAAAAAAAAAAAAACAAEDBAUGBwj/xABFEAABAwIDBAcGAwUGBQUAAAABAAIRAyEEEjFBUWHwBRMicYGRoQYyUrHR0nKSwRVCYuHxFCMzgqLiBySywvIWNUNjc//EABkBAAMBAQEAAAAAAAAAAAAAAAACAwEEBf/EADARAAICAQQBAgQFAwUAAAAAAAABAhEDEiExQVEEEyJxgaEyYZHB8BSx4UJDUtHx/9oADAMBAAIRAxEAPwD3FJNKUoARQE88lGVHHPIQA888lNPPJS55slzzZACnnkpTzyU/PNko55CABvz/AFS55unjnkJRzyFoAk88lNJ5/qoMU54LcjZBcMx3NkAkaXgk7dFSqVcVspsP6Wf/ABXuGbtTZMo2K5UanPN03nz4rLxBxJpvAYA6XNBbY5cjsrh2rHOG7dCr+EDsgziHbdu3xQ40YpWybz58U088lIjh8/olHD5/RYaNzt+qbnU/VPHN/ohjm/2oNIcZSzNO8XHfu12rJ8VuRzB+1ZOMpZXncbjx12b0+N1KvJLItrD6PeQ+N4jbqLjb3rSnm/3LGpGHA8R87+i2o5j/AGrMiqRuN/CBfj5n7k4nj5n7kxbzy1LL3+R+1KOX0yF7lXq1iFiRtlhyhcFTrYxw0jyVDEdLVB8Pl/NMosVyo1HqB65jF+0ldunV/lP1VOp7VV91P8p+5VjikSlmijq3KJ65Ct7XVwPdpfkP3KpU9tMQP3aOz9w8P4lT2pE/fgzfo415Lb5pNcGQOzkqZaRsPDiondIuOUzHYbnEA5XiqGPMRMa2WRiPbCu15blowDF6Zmw/FvULvbPET7tH8jt34lX6EtS8m8zGPOeTAArlpgXcyoWtGl4aBbbKlfiXBzA45Zo5nDs9l0tnUXiTZYVH2urkAltH8h+5Cfa6v8NH8h+5FPwGteTpcVWPYcwy0nKQII7QIa7wdA8eCrU8Y4PcHOOQdb2gBPY6uBpeznGNscFh/wDq/EfDR/IfuUTvbTEfDR/I771lOuDdab2Z1DsUS4sDsuZjSx0CQQ/K+QbH3m2701PFPc4CoOrytqEm1qjBTADSf3SHOcN47iuWPttiPho/kd96ce2+J+Gj+R33rKfg3UvJ3uBe51NjngNcWNLhuJAkXVxnOi84/wDW+J3UfyO+9G323xWwUvyO+9TlBsrHLFHpLY4eijxrAWzuPDQ6/ofBcHT9tMT/APX+V33LQZ7TVyAHZO0PhOhJHxcFOWOQ/uxexuFbTSCAbXHBczTxbiAbc+K6HA1CWNPAb93elyO2mbj7QsV7p8OO3cLlNh3SP9uX0N0eJPZOp03nzGa4Q4azYiL6CQPAZrLOh+y/UVSqrT1UqlKMVawWXimrVrLOxTVSJOZzOPYsuotjHhZNZp3LqgzimijiNFVxuEc1rHn3agJb/kcAZ52q1iQYXWYHogVsJRLgHBoe+JJmWvERHxEHwTzkkLCGo5b9luqGo4T/AIrg07Pec107dypdH4J1eoGN1OvADUrqehulOqOIpPY6c9Zzez7wLiMt+I171X6C6JqUMUes7Lct3UyCyXWDJI1kenFLqGUS8fZSlTpjO97TpngESdJaBIC5bGYV1J5a4XBI4GCRIO0WXprGAUgKji4AXO0x3LLxHRNKu0CoAHw65PaYC5xAJ33HBJHJXI88V8HCUKWZzW6ZnNbO6SB+que0vQxoNYYiMrJ+My8lwnuFlfoezNRtQy9oa0ZmVNQ4giBEyD9FJ7bdIVKtGiHsDR7x/Hfs+AKpJ21ROMKTs486eacbO4KPMjH6IFYQRDXn6IWqRouh8DIu0RzyFtU2+7+BvrfdxWNRC2gIcPwU93wNKRlIm3gzZdR0aP7sdw+XcuVwui6zBABg09Fxy5rwdONDYtlidBFxlBm8/vN9E+Fb2dIudkejWwjrkRf/AEiT4RdNQiLesT4zdb0P2XX7VTqBXHKrVSmlWqFQxQWjUVDEp4mSOexov4rKxDgtfHDVZGJC6oM4poqEBxDTo5zRPAuA/VehYnCdRQLaJhrW9nxjX1JK8/wpHW05sM7f+oQvVcMczRN7JM7qh/Tx2ZwnRWExuPYDVqdU0GWvyDO5hGjRa07fmtrC+yRY5rjiaz4IMEtDT3gBdS1oGgg8EQCi8j6LrElyQ08Extxfv+i5npL2HZUJdTrVqRN8oeXMB4NNx3ArrjonASqbXA7gn0eXdLexr6NOo84h5yMc+LwcomPetouarVpwrJJJ62pqTplpr2bpvA9fQqUwcpexzQ6JguEabl450vgn0aVOnUblcKlaR+SCN4tqunFNtbnJlhpexkhTN2dwUDVO39FREWGApnjtwOfVQ09QpGGXeK0FydH0GKeZ7awJZ1cxMHOCMoBnUyVsdLNoiplZmD2hoO1sBoDQLzMRdcvhnzUb+MN9R9VvdKunE1Pxx5ABTnyWhwaGEGnePn3rrcJ7u31+q5DDGy6/CmWjn9Fxy/GzqhwDiXwLuLNx/qSnw7pFnZr679OKWJFtHHg0wfOAlR00Pc67h3mCm6N7L71Vqq09V6iRDFWoqGJV6qqGJcnQsuDDxw1WPiQtfGv1WPWzOnKBa9zC6Is5ZozcQJC6/Be2lJlJuZr+tDYLWiWuIFyCdJ1XGPqE9kCXE2hD+ycS4yGkcZAHzVJJSW4kXKL2O/6F9s6NcDrP7l5cWAEy1x7JEOA3EawuqpEkA7V470X7P1DWptLgIqAwCT7pBcR4NXsVDQLmyxUeDpxTcuQMCXFvb1zHZFpMbVYc8IXlUekqxFM5AS42A012zsU1uyt0h240v9wd87PALh/+KlCW0am0OcwjfIzA/wCk+a6qnWawDtQAPPmxXn//ABDxLqj6biYbDg1u7SSeJt3QrY4uyGWXw0zlQ8Rx5/VIPQBEXSBsAXQjmokbfapqTNxvEwP6qJlMyC4ZRvgxpKttozldA7ThDBOnnwRRhc6HIFRn4gPMhbuJ/wAZ5O15PgsnBMisy0S+nA0tmFwOdVq0G5qrvxuJ8ypzdFo7mpRFl1WAPYGmg3blzIaun6NP923uG07u9c2RVX88F8buw8QYFpn+ENPnNoTUTa8T/lOwJ68yIJGt7GPNyKlMe9mvrp8nLOh+y85QPCneoni0pUMyliAszGCy19Ss/pFunenQrMQ4YOmTFpHFYtYZSbT/AC/QrfxvuiNnmgZhiQC7sgTaOeKtFkJKzkepyZapIIkEgaxPr/JavTPSBoBgaA/O0uDrwMriD36T4qh0nh3kOiMjXOsPMgd0/NX6mDGMp4WjSs9rDmcQMrW5e0bcSLWmVUlV7Gt7D0XOZ19SO2SGWjsg6jgf0XbMWZh8LkDGNjK1oaALABogK71Z2clcs5anZ1wjpVEr3jRRV6WvchawtMm6tBIOcN7SsdhqJe0hxAm4OW7mN2a+96LhumsS6pRw7nGSRWJtGlQtGnADyXde3OHNVvUMBL+sDhoBBAJneP1C4r2hwDqFPDMqZZAqA5SDE1M2mujh6rsg7W5xZNnsZbcM4AF7S1pvMR3Xj0T4nCua1peLHQzs4rb6VwznUhVdWAYR2adgI2DW5sqeBzYiadibGbaRFhsVKRG3ZSfULsoc6ABrBMxMaDXYk2oTHDSFZ6S6JfR94CJHqqlMJWPFHQdCYd9So2oQXAOaS62oIjXuW9hcKWZp1LjPmVV9mnTSAFoJzcdFrusXd53b1N7v5FFsgQuk6LH92O4b93csR1IZbarc6OEMGmg3blHLyv54K4uw8QBaROtspdOn8Nu9FRAiwtPwlu7ZlUeM0ns2k3ExG0QdUdEkjtRPAAeklL0V7L71FVmFK8KCo0qYxXqsjas/pEmYOzbvlWatQqm8yQDzwTxMZl4x+m8bVXr9IZmZSYeCIdsIJvO4hdE6hTjQEnvXJ9JUCwwdYBjdOxViyM0LpBraVMgtEiSM20kesq77Fl5xDxm7DKNLsBo1expmddh81hYzFudS6s3ykZfwzp4HRdR7G0C0Vam9tBg/y0Qf+9PJ/CJBfEdRh2qdRUv0Cklcx0iek14XOe3HSj6VANpAmpUJYMoJcGwczhG3QeK84/Z2JaC5ja1MNBdOZ7R4HeqwxalZKeXS6o7r2p6SFKsWuLzLKRayn75E1Q+OFmzK4b2nqda1jqeHfSa3MCXXkmNTK0ug+mHVqrTWl7hTbTzbTkc4gn84n8K1ulaT69KoylTcCcoEwAe0Li+66vFaVRzyep2YTsCzFVGND8jMkMeBbNJBBB7t6h6W6FGELKtKsXw8CwEtsSTIMbDZX/Z19TrXUCQ8UgB2RAblqEvgxJGY6q/7WYrL1TMoayoTnIABygjPG4kSJjetvcVLZmX7T4sFlySX2A2NAIOzXT1WT0RgusOk3AvMAGSSb7IHmtP2poh+LNOkOywNY0DQnKHEzt114LV6KwAosjUnU8d3ckm21sPFbmhhabWNDRYfrxVuLz58VUaFYw52JYbKhmifLY3W7hBDeHPFYT2zHfzsW7hh2R/P6KWT8RbHwPiSIv4WJv5lDhXdm86nXXxuEsS0RcHbFifk1LCjs6RfSD9qzofs0lFVRnVBWHkpjmViSJMKjUsQebLUxNMRKzKrU65EY9TpADZ5DRY/TmHAhwJOa9zrpEeavV6MAGdSRG6I+qhd22ZHaNEg7QBsVUTkctiWG/6LvvZhp/szSdtx3QAPkuPq04nbK7zoVkUKQ/gafMSjI9hca3LjUSFmiq1sbqGxYxJ04qNFyl7QUbMqRmLHaTHZfAPjIChrUTVaWObDC3WbmRpwKp+0HSNYBjWBsGo1pi5cDBbBOlwR5K/VrGiyast3kj5R7x7lXekS2bZwjsFToYihTpul4a7rTvcbtAHdsHBdBjsQ9mHfUYcpYGhriP3iQAADrqub6V/vKzqjQRJBbe/ZgNJ42ldJ0/0g2tTpNZEZesdGyobQRvEu8wqtvYiq3MD2IxIpYsE/v5mOJPxdoerRdH7Q4p2LrEgAgdlgAglgcYJ85lRs6ONQwANddP6rcweDFMRqdrjqUalq254MSemuip0b0cKQJPacdXH5Dgr7WqQhSYYwdOQsGQNFgvO7zKMbLfzVjD0BEnn1R1aG4IAgBuF0GG90aeiwaTZPdzvW/h9Bz+q55btsvBUga742TM2GW/qlQ00Iv+9E7NsmU+JOhJIAmSHEf91+5PR0/e/zEz/1I6G7LzkGKd2e9SuChqiUg5UPuwd6pPpbIWi9igqM+SYUy6tNU6lHVbD6Shdh06kY0Yj8NY99j4LTwfS5psa0gugAHZAFlHi2Fl+yRMQRcfXRNh3PLbFoEkRlHebxxXNL1kPc9rS3LnrjzyCxNLVZr4fpDrZFNr7D3nAZQfqsbGVi14YBZsl07Sb896nwXST2EsIbJOsaO02WiyEYeXFxuTJPeZVPT+ox5k3DrZ+U/wAwnBrkmxNDrKIcwaPa62sg2t3ql7T1+ucGjRkyf4tvlp5q4GHKGzDQSYHftQGgCdO8bFbUlyI4tnOt6OtpzvVnCdF6k2EcLraZhQLm59FIGJrcuRNKRUbhwLBCaauOagLVqSXBj3KvVp2tVlzEwYmRlBMMDmyfMUxapKNObbz/AF9JWSdKwSt0PQowAd+vDdsWrSFv6/aoC0G48rKZkRs9FDo6QMQBYwTExAcTPg2yKledddoIOze1Fbh6JSOHoi9jKL5UZCIoSUgzAcxRvap0MLTCq+mg6lXC1C8AakDvKLAxemqcU/8AOPkVD0ZUYKZzEA5jE9zZVvp9wNMR8Y2GNDt2qv0RSDqZBAPbOokiw03LzG2/X/D/AMP3K/7f1KDofVtYF2psIG2/ALZc5ovIvtJhu/U6+Eqn0vQa1rYAHa/RSYeH1qkgHL2WjYADGnOqf00XhySg/wAUnd/NN/ajJO0n0idrJvM/h089qQI0lu6JHlCrYduSu5g90iY3GAf5IOkaXVubUbAvcb+Mc7N66v6jTjc9PDp/R7tefJPTbotF7fib+YfVNmb8TfzD6qu6k3qXOsS4ZiY2zoN0aKvUpjLQsLkzYXuNfNGT1UodLi+fLr/JigmaDmpi1TOCHKu4kyHKllUhCQTJmEZarWAp6u8B8zt7vVQHh4d+xaNKnlAH112/uqOWX+kfGuxEcz/uRDnX7ko5g/alzt+1IUFzz2kjPJ/3Jc7ftSI5v9qAJjX/AIXf6fqoHVhmMtGgjMWjepYSU3Bvs2yKlUPagNjNsMjQcEeZ28DuH1JTpFaoeQsBwO0k+MfKEIaBoFIhITaUgM3pOgahAzsa0agm8/0UeCwj6d21GZZ7W0W1QdItArs7OaWyWge9c+at9H0waegAc5xLdgvEei4448c88p18S2u34T+XfBrbUaA6Ro9YAA9ggzc39NiH+yOzdYxzMxHa1yHui+zzWbTYOoeYEhwg7RcbVt4MRTZHwNPiQCfVNicM0rcadJ8v80v5+ZkrjtZFSoZSXvILnRJ0AG4T3eij6k5i57mEFpABmADu/UqOlFSs/NcMsGm4sYJjnVQdJ4UMaXCLubHCzp8DZPLIlic4x2V9+Lv7mablQdLCODSwPYQdmscRCZ2FdDBnZ2CY1mSZugxdAh5dTtla0kDxm3hdEHtqZ3QJ6lxIjR4Jv38VFRxpvG401x8T3V3t8n118jbdXf2LuYbS2eBGu2JSlZ+CY1wpgs2k5iNctwOPHuQYKuGFwOhBI7xNvmPJdEPV2oNraX22tdfQV4+V4NI+CSpdHG9Qu1m52jUlNhKpNSJHbiLyAdgPhaE0fWLTGTXLa/Rtfd7fUz292kamEpyZ2DTTX+nzVu3D0TsblAA054pSd/z+5PzuxkqVDW4eiVuHonvv+f3JX3n1+5aAMd3omJHD0UFfEOBDQRmLoAvLW7XHtX/mpqbyZvMGJv8ActoLKp6aZ8L/ACH1S/bTPhf5D6rBSXT7MSGtm4emWfC/yH1S/bLPhf5D6rDSR7MQ1s60GQDwlJDS90dw+SILmLmdisI91UPaWDKAADN9TeBxKlw9N4Di4guNwBOUQLeuqtFCVNY1GTa73/b9jTIb0dUDHMlkOIM9q0eCs0aFQFgc5uVo0bMugQJlXUisx+nhHdX458f+mSk2Z9bBuFTPTIBOodMHy81HicG97YLmkkgnUAQDAaPE37lpoCm/poNOPT5V+eTNTKlGk8OzEsggAxM22iRvUf8AYoLy2BmYRB2Em+g0hXkBTvBB1fW/6i6mUWYeo1oaHMgbRmnWY0TMwR7GYjsk6TcEkxcbz6q6UyVemx0o8pftVf2N1soHDP7ZlnbMn3rXnWFYr9GvdlLcjCL6EQbRo3571bw1LMZOg9SP0V2O70UXgg04rj593f8AcaLfIDAYGbXbExPCWp47+f8AKkfD0TeXorgPHPLUo5v9qa3D0TR3eiAKz60EwHm/wkiOFlJhzMwHC+jgZ0G9uirYh0E/3kfwgNJHhBJU2FNpMmT+8Gg6DYna2FT3OdSSSXYc4kkkkAdZS90dw+SdNS90dw+SdcJ1AlRV6wYJcYExzCllZ/TX+GPxD5FbFW6Mk6Vkn9vp/EPI/RWGuBEjQiR4rmF0eE/w2fhb8laUFHgmpWSICjQFIMMgKNAmMAL+9FRZnNtNp/QcUNNhJgA6mSItJnbtV+gzK0COSe5czm26/X/odR7Ca2LCw54p+dv1SjnkJc82Wmgnm5+qaePz+5ORzyE0d/P+VaAvH1P3JE8yfuSjv9ftTRzf7UAVKlRrXENa4u1MAie92ZS0C6+YQZ0DibQNsoaj3SexI0F7k+LdEVAGLiDOgJMWG3KmfBnZzvVO+E+RS6p3wnyK7FNKr778E/aOP6p24+RTGk7cfIrrpTFHv/kHtENKoMouNBt4JzVbvHmFy9b3nd5+aFb7P5h7h1PWDePMIMRQa8Q4SJnWFz2E99n4m/MLpSpzjoew8Zail+zae4/mP1VpjAAANAIHcE6dCbfINJAoCszFdIPa9wEQCRoruGqEsDnbrp2q3Yqdkjimp0y7gNp+m8qSnQLrmQPU/QevcrYEWGnPFQlPVsuB1EBjABACcxzCKeeSmJ55KxKjQfL0S8vRFPPJSnnkrQAMcPRN5eiInm/3Jp5k/cgBo7vRKO70Tyef/JK/P/kgChUZTkl2QnNvaCO+SpqAYB2YidhBvAXOH23wBLoNR5a9zHFuDxLxnaYcMzWEEg8Vr+z/AE1QxdI1cK7NTzuYTkfT7bQMwyvg7RsTN2jEjcQkpiUxKU0eUKSSAOUre87vPzQK5U6PqEns7TtG/vTfs2p8Pq36rt1Lyc+lkOF99n4m/MLpCsShgKge0ltg4HUaA9621DK02qKQTSGCRTZhMancNUTaJPvWG4G/ifp5qTmlsh6so1Oj2ucT2i43IBECd9rK9hsGGAA3jSdB6eqna0CwAARLG3L8RulIY88wh55snJ5smjmyDRc82Sjm/wBEudiby9EGDxzf6JEc3+iby9EJI4eiAFHN/olHMH7U0jh/pSnu9EAPHf6/RJvj6/ahtw9ErcPRAHzoa9MUq7HdS9/7Xq1RTfiWUHBga5ueS4ECbL0v/gl/7e8Zs8YuuC8SQ8gU5cDF518Vaw/Sld9UtljWZ3tB6ul+6CYEjtGAJ7xvW57LY11aiXVInO4WDWiAG7AOKw2zelJB1rfiHmEutGy/dJ+SzUvIBoXOi+5LMTo13lH/AFQhqU3EGwFjqfoP1Q5pLYKEanA+STjGtkJouOs6jQNA1neSp2UANl95knzIlKpyf+TaIASdATx0HmdfCUbcPPvHwbb11+SsRzyEo55C2m+QBYwDS3Pennnkpc82STJUAp55KaeeSnPPMIeebLTBz48+KaeeSlHPISjnkIAYnnkpp5v9U5HPITc82QYInnkoedT9yeOeQkRzf7UAN48/mTTzJ+5PHN/tSjm/2oAbx9f9yfx9f9yUc3+1IDm/2oA4plBjHH/mKBio94zB8sc/suHZcJEAa7Qtv2Ww7adEtbUbUGdxzNkDRtve4eq5rBv7Tmklo695FRrgCw2u9p96n5fvb4W97Fj/AJc//o7fubwK4cHqpZJqLrv7Hp+p9FDFjck3ar7nV5U8J0l2HnAuQHnRG9RSgB+dieebIZSlABTzZKebJpTStAeebJTzZDmSzLQEmshzHelmKACgJo5smlMXFAo8jh6JT3Icx3lLMd5QA9uHomnu9EOY7ylnO8oAKe70TW4eiAvO8+aWc7z5oAO3D0Stw9EGc7z5pZzvPmgCF2CpH/46f5GfRSU6TWiGta0bgGgegTdYd580usO8+aFBLhDOcns2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218" name="Picture 2" descr="http://www.ivid.it/fotogallery/imagesearch/images/inchiesta_keith_carradine_damiano_damiani_017_jpg_gaia.jpg"/>
          <p:cNvPicPr>
            <a:picLocks noChangeAspect="1" noChangeArrowheads="1"/>
          </p:cNvPicPr>
          <p:nvPr/>
        </p:nvPicPr>
        <p:blipFill>
          <a:blip r:embed="rId2" cstate="print"/>
          <a:srcRect/>
          <a:stretch>
            <a:fillRect/>
          </a:stretch>
        </p:blipFill>
        <p:spPr bwMode="auto">
          <a:xfrm>
            <a:off x="1738283" y="214291"/>
            <a:ext cx="1847966" cy="2928958"/>
          </a:xfrm>
          <a:prstGeom prst="rect">
            <a:avLst/>
          </a:prstGeom>
          <a:noFill/>
        </p:spPr>
      </p:pic>
      <p:pic>
        <p:nvPicPr>
          <p:cNvPr id="9220" name="Picture 4" descr="http://www.locandinebest.net/imgk/I_giardini_dellEden_1998.jpg"/>
          <p:cNvPicPr>
            <a:picLocks noChangeAspect="1" noChangeArrowheads="1"/>
          </p:cNvPicPr>
          <p:nvPr/>
        </p:nvPicPr>
        <p:blipFill>
          <a:blip r:embed="rId3"/>
          <a:srcRect/>
          <a:stretch>
            <a:fillRect/>
          </a:stretch>
        </p:blipFill>
        <p:spPr bwMode="auto">
          <a:xfrm>
            <a:off x="3309919" y="1714489"/>
            <a:ext cx="2193943" cy="3076565"/>
          </a:xfrm>
          <a:prstGeom prst="rect">
            <a:avLst/>
          </a:prstGeom>
          <a:noFill/>
        </p:spPr>
      </p:pic>
      <p:pic>
        <p:nvPicPr>
          <p:cNvPr id="9222" name="Picture 6" descr="http://pad.mymovies.it/filmclub/2005/08/003/locandina.jpg">
            <a:hlinkClick r:id="rId4" action="ppaction://hlinkfile"/>
          </p:cNvPr>
          <p:cNvPicPr>
            <a:picLocks noChangeAspect="1" noChangeArrowheads="1"/>
          </p:cNvPicPr>
          <p:nvPr/>
        </p:nvPicPr>
        <p:blipFill>
          <a:blip r:embed="rId5"/>
          <a:srcRect/>
          <a:stretch>
            <a:fillRect/>
          </a:stretch>
        </p:blipFill>
        <p:spPr bwMode="auto">
          <a:xfrm>
            <a:off x="2309787" y="3643314"/>
            <a:ext cx="2100249" cy="3000356"/>
          </a:xfrm>
          <a:prstGeom prst="rect">
            <a:avLst/>
          </a:prstGeom>
          <a:noFill/>
        </p:spPr>
      </p:pic>
    </p:spTree>
  </p:cSld>
  <p:clrMapOvr>
    <a:masterClrMapping/>
  </p:clrMapOvr>
  <p:transition spd="slow">
    <p:newsfla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847528" y="285728"/>
            <a:ext cx="4176464" cy="6286544"/>
          </a:xfrm>
        </p:spPr>
        <p:txBody>
          <a:bodyPr>
            <a:normAutofit fontScale="85000" lnSpcReduction="20000"/>
          </a:bodyPr>
          <a:lstStyle/>
          <a:p>
            <a:r>
              <a:rPr lang="it-IT" sz="2400" dirty="0"/>
              <a:t>Il regista, forse nell’ansia di confezionare un prodotto con forti elementi di realismo, ha però realizzato un calderone nel quale è possibile trovare di tutto: spionaggio, thriller, storia e tradizioni ebraiche, ostilità nei confronti della Chiesa istituzione, conflitto tra israeliani e palestinesi ed anche – secondo i più tradizionali stili del cinema statunitense – l’abbozzo di una avventura sentimentale tra l’affascinante prete e la bella archeologa. </a:t>
            </a:r>
          </a:p>
          <a:p>
            <a:r>
              <a:rPr lang="it-IT" sz="2400" dirty="0"/>
              <a:t>Ciononostante il film si presta a interessanti riflessioni sulla figura di Gesù, sulle tradizioni e sui luoghi del Giudaismo e, soprattutto per i continui riferimenti ai testi del Nuovo Testamento, fino a concludere, nei titoli di coda, con il riferimento all’episodio evangelico dell’incredulità di Tommaso: “Beato chi crederà pur senza aver visto”.</a:t>
            </a:r>
          </a:p>
        </p:txBody>
      </p:sp>
      <p:pic>
        <p:nvPicPr>
          <p:cNvPr id="7170" name="Picture 2" descr="http://www.banderas-mall.com/theatre/images/body/body01.jpg"/>
          <p:cNvPicPr>
            <a:picLocks noChangeAspect="1" noChangeArrowheads="1"/>
          </p:cNvPicPr>
          <p:nvPr/>
        </p:nvPicPr>
        <p:blipFill>
          <a:blip r:embed="rId2"/>
          <a:srcRect/>
          <a:stretch>
            <a:fillRect/>
          </a:stretch>
        </p:blipFill>
        <p:spPr bwMode="auto">
          <a:xfrm>
            <a:off x="5881686" y="285729"/>
            <a:ext cx="4576736" cy="3051157"/>
          </a:xfrm>
          <a:prstGeom prst="rect">
            <a:avLst/>
          </a:prstGeom>
          <a:noFill/>
        </p:spPr>
      </p:pic>
      <p:pic>
        <p:nvPicPr>
          <p:cNvPr id="7172" name="Picture 4" descr="http://es.web.img3.acsta.net/r_640_600/b_1_d6d6d6/medias/nmedia/00/02/29/20/69199663_ph3.jpg">
            <a:hlinkClick r:id="rId3" action="ppaction://hlinkfile"/>
          </p:cNvPr>
          <p:cNvPicPr>
            <a:picLocks noChangeAspect="1" noChangeArrowheads="1"/>
          </p:cNvPicPr>
          <p:nvPr/>
        </p:nvPicPr>
        <p:blipFill>
          <a:blip r:embed="rId4"/>
          <a:srcRect/>
          <a:stretch>
            <a:fillRect/>
          </a:stretch>
        </p:blipFill>
        <p:spPr bwMode="auto">
          <a:xfrm>
            <a:off x="6310314" y="3714752"/>
            <a:ext cx="4029048" cy="2686032"/>
          </a:xfrm>
          <a:prstGeom prst="rect">
            <a:avLst/>
          </a:prstGeom>
          <a:noFill/>
        </p:spPr>
      </p:pic>
    </p:spTree>
  </p:cSld>
  <p:clrMapOvr>
    <a:masterClrMapping/>
  </p:clrMapOvr>
  <p:transition spd="slow">
    <p:newsfla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384032" y="3304"/>
            <a:ext cx="4605662" cy="6429396"/>
          </a:xfrm>
        </p:spPr>
        <p:txBody>
          <a:bodyPr>
            <a:normAutofit lnSpcReduction="10000"/>
          </a:bodyPr>
          <a:lstStyle/>
          <a:p>
            <a:r>
              <a:rPr lang="it-IT" i="1" dirty="0"/>
              <a:t>The Body</a:t>
            </a:r>
            <a:r>
              <a:rPr lang="it-IT" dirty="0"/>
              <a:t> introduce una ulteriore questione: l’immagine della Chiesa istituzione e delle comunità religiose che il cinema moderno propone.</a:t>
            </a:r>
          </a:p>
          <a:p>
            <a:r>
              <a:rPr lang="it-IT" dirty="0"/>
              <a:t>Senza aspettare le trasposizioni cinematografiche dei best </a:t>
            </a:r>
            <a:r>
              <a:rPr lang="it-IT" dirty="0" err="1"/>
              <a:t>sellers</a:t>
            </a:r>
            <a:r>
              <a:rPr lang="it-IT" dirty="0"/>
              <a:t> di Dan </a:t>
            </a:r>
            <a:r>
              <a:rPr lang="it-IT" dirty="0" err="1"/>
              <a:t>Brown</a:t>
            </a:r>
            <a:r>
              <a:rPr lang="it-IT" dirty="0"/>
              <a:t>, già nel 1968 Michael Anderson, con </a:t>
            </a:r>
            <a:r>
              <a:rPr lang="it-IT" i="1" dirty="0"/>
              <a:t>L’uomo venuto dal </a:t>
            </a:r>
            <a:r>
              <a:rPr lang="it-IT" i="1" dirty="0" err="1"/>
              <a:t>Kremlino</a:t>
            </a:r>
            <a:r>
              <a:rPr lang="it-IT" dirty="0"/>
              <a:t>, tratto da un romanzo di </a:t>
            </a:r>
            <a:r>
              <a:rPr lang="it-IT" dirty="0" err="1"/>
              <a:t>Morris</a:t>
            </a:r>
            <a:r>
              <a:rPr lang="it-IT" dirty="0"/>
              <a:t> West, realizzava un film che si sarebbe rivelato profetico: subito dopo la chiusura del Concilio Ecumenico Vaticano </a:t>
            </a:r>
            <a:r>
              <a:rPr lang="it-IT" dirty="0" err="1"/>
              <a:t>II</a:t>
            </a:r>
            <a:r>
              <a:rPr lang="it-IT" dirty="0"/>
              <a:t> il vescovo </a:t>
            </a:r>
            <a:r>
              <a:rPr lang="it-IT" dirty="0" err="1"/>
              <a:t>Kiril</a:t>
            </a:r>
            <a:r>
              <a:rPr lang="it-IT" dirty="0"/>
              <a:t> </a:t>
            </a:r>
            <a:r>
              <a:rPr lang="it-IT" dirty="0" err="1"/>
              <a:t>Lakota</a:t>
            </a:r>
            <a:r>
              <a:rPr lang="it-IT" dirty="0"/>
              <a:t>, interpretato da Anthony Quinn, dopo venti anni di prigionia in Unione Sovietica, giunge a Roma, dove verrà nominato cardinale e, nel corso del Conclave, eletto pontefice. </a:t>
            </a:r>
          </a:p>
          <a:p>
            <a:r>
              <a:rPr lang="it-IT" dirty="0"/>
              <a:t>Da questa elezione inizierà il movimento che contribuirà al disgelo con i paesi dell’est europeo.</a:t>
            </a:r>
          </a:p>
        </p:txBody>
      </p:sp>
      <p:pic>
        <p:nvPicPr>
          <p:cNvPr id="6146" name="Picture 2" descr="http://ftv01.stbm.it/imgbank/LOC/UO/01131903.JPG">
            <a:hlinkClick r:id="rId2" action="ppaction://hlinkfile"/>
          </p:cNvPr>
          <p:cNvPicPr>
            <a:picLocks noChangeAspect="1" noChangeArrowheads="1"/>
          </p:cNvPicPr>
          <p:nvPr/>
        </p:nvPicPr>
        <p:blipFill>
          <a:blip r:embed="rId3"/>
          <a:srcRect/>
          <a:stretch>
            <a:fillRect/>
          </a:stretch>
        </p:blipFill>
        <p:spPr bwMode="auto">
          <a:xfrm>
            <a:off x="2238348" y="428604"/>
            <a:ext cx="2938472" cy="5965454"/>
          </a:xfrm>
          <a:prstGeom prst="rect">
            <a:avLst/>
          </a:prstGeom>
          <a:noFill/>
        </p:spPr>
      </p:pic>
    </p:spTree>
  </p:cSld>
  <p:clrMapOvr>
    <a:masterClrMapping/>
  </p:clrMapOvr>
  <p:transition spd="slow">
    <p:newsfla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343472" y="670560"/>
            <a:ext cx="4538214" cy="5935024"/>
          </a:xfrm>
        </p:spPr>
        <p:txBody>
          <a:bodyPr>
            <a:normAutofit/>
          </a:bodyPr>
          <a:lstStyle/>
          <a:p>
            <a:r>
              <a:rPr lang="it-IT" dirty="0"/>
              <a:t>Pochi anni e le profezie di Anderson e West si avvereranno: nel 1978 Karol </a:t>
            </a:r>
            <a:r>
              <a:rPr lang="it-IT" dirty="0" err="1"/>
              <a:t>Woytila</a:t>
            </a:r>
            <a:r>
              <a:rPr lang="it-IT" dirty="0"/>
              <a:t>, arcivescovo di Cracovia, in Polonia, diventerà vescovo di Roma, successore di Pietro.</a:t>
            </a:r>
          </a:p>
          <a:p>
            <a:r>
              <a:rPr lang="it-IT" dirty="0"/>
              <a:t>Una curiosità: tra i personaggi del film spicca la figura di un giovane religioso, David </a:t>
            </a:r>
            <a:r>
              <a:rPr lang="it-IT" dirty="0" err="1"/>
              <a:t>Telemond</a:t>
            </a:r>
            <a:r>
              <a:rPr lang="it-IT" dirty="0"/>
              <a:t>, in cui molti hanno voluto riconoscere il teologo Pierre </a:t>
            </a:r>
            <a:r>
              <a:rPr lang="it-IT" dirty="0" err="1"/>
              <a:t>Teilhard</a:t>
            </a:r>
            <a:r>
              <a:rPr lang="it-IT" dirty="0"/>
              <a:t> de </a:t>
            </a:r>
            <a:r>
              <a:rPr lang="it-IT" dirty="0" err="1"/>
              <a:t>Chardin</a:t>
            </a:r>
            <a:r>
              <a:rPr lang="it-IT" dirty="0"/>
              <a:t>, studioso scomodo, che tentava di conciliare scienza e fede, i paradigmi della modernità e la fedeltà ai testi della Rivelazione e della Tradizione.</a:t>
            </a:r>
          </a:p>
        </p:txBody>
      </p:sp>
      <p:pic>
        <p:nvPicPr>
          <p:cNvPr id="5124" name="Picture 4" descr="http://www.loschermo.it/imagecache/articoli/foto1/papa_wojtyla_800_800.jpg"/>
          <p:cNvPicPr>
            <a:picLocks noChangeAspect="1" noChangeArrowheads="1"/>
          </p:cNvPicPr>
          <p:nvPr/>
        </p:nvPicPr>
        <p:blipFill>
          <a:blip r:embed="rId2"/>
          <a:srcRect/>
          <a:stretch>
            <a:fillRect/>
          </a:stretch>
        </p:blipFill>
        <p:spPr bwMode="auto">
          <a:xfrm rot="1175120">
            <a:off x="7276333" y="533291"/>
            <a:ext cx="2532120" cy="3643338"/>
          </a:xfrm>
          <a:prstGeom prst="rect">
            <a:avLst/>
          </a:prstGeom>
          <a:noFill/>
        </p:spPr>
      </p:pic>
      <p:pic>
        <p:nvPicPr>
          <p:cNvPr id="5122" name="Picture 2" descr="http://www.fantafilm.net/Schede/1961e/68-38e.jpg">
            <a:hlinkClick r:id="rId3" action="ppaction://hlinkfile"/>
          </p:cNvPr>
          <p:cNvPicPr>
            <a:picLocks noChangeAspect="1" noChangeArrowheads="1"/>
          </p:cNvPicPr>
          <p:nvPr/>
        </p:nvPicPr>
        <p:blipFill>
          <a:blip r:embed="rId4"/>
          <a:srcRect/>
          <a:stretch>
            <a:fillRect/>
          </a:stretch>
        </p:blipFill>
        <p:spPr bwMode="auto">
          <a:xfrm>
            <a:off x="6167438" y="3773511"/>
            <a:ext cx="4295763" cy="2832073"/>
          </a:xfrm>
          <a:prstGeom prst="rect">
            <a:avLst/>
          </a:prstGeom>
          <a:noFill/>
        </p:spPr>
      </p:pic>
    </p:spTree>
  </p:cSld>
  <p:clrMapOvr>
    <a:masterClrMapping/>
  </p:clrMapOvr>
  <p:transition spd="slow">
    <p:newsfla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798858" y="1484784"/>
            <a:ext cx="4392488" cy="4824536"/>
          </a:xfrm>
        </p:spPr>
        <p:txBody>
          <a:bodyPr>
            <a:normAutofit/>
          </a:bodyPr>
          <a:lstStyle/>
          <a:p>
            <a:r>
              <a:rPr lang="it-IT" dirty="0"/>
              <a:t>Se Ron Howard propone, con i suoi </a:t>
            </a:r>
            <a:r>
              <a:rPr lang="it-IT" i="1" dirty="0"/>
              <a:t>Il Codice da Vinci </a:t>
            </a:r>
            <a:r>
              <a:rPr lang="it-IT" dirty="0"/>
              <a:t>(2006) e </a:t>
            </a:r>
            <a:r>
              <a:rPr lang="it-IT" i="1" dirty="0"/>
              <a:t>Angeli e demoni</a:t>
            </a:r>
            <a:r>
              <a:rPr lang="it-IT" dirty="0"/>
              <a:t> (2009) la visione di Chiesa dei romanzi di Dan </a:t>
            </a:r>
            <a:r>
              <a:rPr lang="it-IT" dirty="0" err="1"/>
              <a:t>Brown</a:t>
            </a:r>
            <a:r>
              <a:rPr lang="it-IT" dirty="0"/>
              <a:t>, l’italiano Nanni Moretti, che già nel 1985 aveva lanciato uno sguardo privo di speranza ne </a:t>
            </a:r>
            <a:r>
              <a:rPr lang="it-IT" i="1" dirty="0"/>
              <a:t>La messa è finita</a:t>
            </a:r>
            <a:r>
              <a:rPr lang="it-IT" dirty="0"/>
              <a:t>, in </a:t>
            </a:r>
            <a:r>
              <a:rPr lang="it-IT" i="1" dirty="0" err="1"/>
              <a:t>Habemus</a:t>
            </a:r>
            <a:r>
              <a:rPr lang="it-IT" i="1" dirty="0"/>
              <a:t> </a:t>
            </a:r>
            <a:r>
              <a:rPr lang="it-IT" i="1" dirty="0" err="1"/>
              <a:t>Papam</a:t>
            </a:r>
            <a:r>
              <a:rPr lang="it-IT" i="1" dirty="0"/>
              <a:t> </a:t>
            </a:r>
            <a:r>
              <a:rPr lang="it-IT" dirty="0"/>
              <a:t>(2011) indaga da vicino sull’umanità e sulle fragilità del pontefice, costretto a ricorrere all’aiuto della psicanalisi per risolvere la sua depressione, dovuta alla paura di non essere in grado di salire degnamente. al soglio pontificio</a:t>
            </a:r>
          </a:p>
        </p:txBody>
      </p:sp>
      <p:pic>
        <p:nvPicPr>
          <p:cNvPr id="4098" name="Picture 2" descr="Una sequenza del film Angeli e Demoni"/>
          <p:cNvPicPr>
            <a:picLocks noChangeAspect="1" noChangeArrowheads="1"/>
          </p:cNvPicPr>
          <p:nvPr/>
        </p:nvPicPr>
        <p:blipFill>
          <a:blip r:embed="rId2"/>
          <a:srcRect/>
          <a:stretch>
            <a:fillRect/>
          </a:stretch>
        </p:blipFill>
        <p:spPr bwMode="auto">
          <a:xfrm>
            <a:off x="1738282" y="214291"/>
            <a:ext cx="3786214" cy="2526719"/>
          </a:xfrm>
          <a:prstGeom prst="rect">
            <a:avLst/>
          </a:prstGeom>
          <a:noFill/>
        </p:spPr>
      </p:pic>
      <p:pic>
        <p:nvPicPr>
          <p:cNvPr id="4104" name="Picture 8" descr="http://pad.mymovies.it/filmclub/2010/03/048/locandina.jpg"/>
          <p:cNvPicPr>
            <a:picLocks noChangeAspect="1" noChangeArrowheads="1"/>
          </p:cNvPicPr>
          <p:nvPr/>
        </p:nvPicPr>
        <p:blipFill>
          <a:blip r:embed="rId3"/>
          <a:srcRect/>
          <a:stretch>
            <a:fillRect/>
          </a:stretch>
        </p:blipFill>
        <p:spPr bwMode="auto">
          <a:xfrm>
            <a:off x="3095604" y="2285992"/>
            <a:ext cx="2928958" cy="4184226"/>
          </a:xfrm>
          <a:prstGeom prst="rect">
            <a:avLst/>
          </a:prstGeom>
          <a:noFill/>
        </p:spPr>
      </p:pic>
    </p:spTree>
  </p:cSld>
  <p:clrMapOvr>
    <a:masterClrMapping/>
  </p:clrMapOvr>
  <p:transition spd="slow">
    <p:newsfla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pad.mymovies.it/cinemanews/2011/56180/08.jpg">
            <a:hlinkClick r:id="rId2" action="ppaction://hlinkfile"/>
          </p:cNvPr>
          <p:cNvPicPr>
            <a:picLocks noChangeAspect="1" noChangeArrowheads="1"/>
          </p:cNvPicPr>
          <p:nvPr/>
        </p:nvPicPr>
        <p:blipFill>
          <a:blip r:embed="rId3" cstate="print"/>
          <a:srcRect/>
          <a:stretch>
            <a:fillRect/>
          </a:stretch>
        </p:blipFill>
        <p:spPr bwMode="auto">
          <a:xfrm>
            <a:off x="1679576" y="269078"/>
            <a:ext cx="4059254" cy="6088881"/>
          </a:xfrm>
          <a:prstGeom prst="rect">
            <a:avLst/>
          </a:prstGeom>
          <a:noFill/>
        </p:spPr>
      </p:pic>
      <p:sp>
        <p:nvSpPr>
          <p:cNvPr id="7" name="Segnaposto testo 6"/>
          <p:cNvSpPr>
            <a:spLocks noGrp="1"/>
          </p:cNvSpPr>
          <p:nvPr>
            <p:ph type="body" idx="1"/>
          </p:nvPr>
        </p:nvSpPr>
        <p:spPr>
          <a:xfrm>
            <a:off x="4524364" y="214290"/>
            <a:ext cx="5929354" cy="6286544"/>
          </a:xfrm>
        </p:spPr>
        <p:txBody>
          <a:bodyPr>
            <a:normAutofit lnSpcReduction="10000"/>
          </a:bodyPr>
          <a:lstStyle/>
          <a:p>
            <a:r>
              <a:rPr lang="it-IT" dirty="0"/>
              <a:t>“Chi guarda, pure sorridendo, non può non vedere però che questa Chiesa non è quella reale, ma quella che Moretti immagina. (…) Nello sguardo di Moretti la Chiesa è fatta solo dagli uomini, e Dio è il grande latitante – per non parlare dello Spirito Santo, che in questa elezione avrebbe clamorosamente fallito. E come il povero Papa depresso, anche i cardinali, pure così simpatici, sembrano prescindere dal primo fondamento della fede cristiana: cioè l’essere in Cristo, cioè il radicale costante rapporto con la concretezza di Cristo. Brava gente, generosa, che però non sa a che santo votarsi. Certo, una Chiesa senza Cristo sarebbe destinata a finire. (…) Attenzione però a quella profonda dimenticanza, a quel non sapere vedere l’essenziale in questa vecchia Chiesa, che tuttavia </a:t>
            </a:r>
            <a:r>
              <a:rPr lang="it-IT" dirty="0" err="1"/>
              <a:t>sopravviverà</a:t>
            </a:r>
            <a:r>
              <a:rPr lang="it-IT" dirty="0"/>
              <a:t> anche a Freud e ai suoi eredi. Cioè, grazie delle gentili condoglianze, ma la Chiesa – cioè noi, credenti in Cristo – siamo ancora piuttosto vivi”.</a:t>
            </a:r>
          </a:p>
          <a:p>
            <a:pPr algn="r"/>
            <a:endParaRPr lang="it-IT" dirty="0"/>
          </a:p>
          <a:p>
            <a:pPr algn="r"/>
            <a:r>
              <a:rPr lang="it-IT" sz="1700" dirty="0"/>
              <a:t>M. Corradi, su </a:t>
            </a:r>
            <a:r>
              <a:rPr lang="it-IT" sz="1700" i="1" dirty="0"/>
              <a:t>Avvenire</a:t>
            </a:r>
            <a:r>
              <a:rPr lang="it-IT" sz="1700" dirty="0"/>
              <a:t>, 15 aprile 2011</a:t>
            </a:r>
            <a:endParaRPr lang="it-IT" dirty="0"/>
          </a:p>
        </p:txBody>
      </p:sp>
    </p:spTree>
  </p:cSld>
  <p:clrMapOvr>
    <a:masterClrMapping/>
  </p:clrMapOvr>
  <p:transition spd="slow">
    <p:newsfla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381620" y="285728"/>
            <a:ext cx="5072098" cy="6286544"/>
          </a:xfrm>
        </p:spPr>
        <p:txBody>
          <a:bodyPr>
            <a:normAutofit/>
          </a:bodyPr>
          <a:lstStyle/>
          <a:p>
            <a:r>
              <a:rPr lang="it-IT" dirty="0"/>
              <a:t>Ed eccoci arrivati all’ultima frontiera, almeno per ora: quella che guarda al sacro , e alla figura di Cristo, senza farne esplicito riferimento. </a:t>
            </a:r>
          </a:p>
          <a:p>
            <a:r>
              <a:rPr lang="it-IT" dirty="0"/>
              <a:t>E’ quanto ci propone il macedone </a:t>
            </a:r>
            <a:r>
              <a:rPr lang="it-IT" dirty="0" err="1"/>
              <a:t>Milcho</a:t>
            </a:r>
            <a:r>
              <a:rPr lang="it-IT" dirty="0"/>
              <a:t> </a:t>
            </a:r>
            <a:r>
              <a:rPr lang="it-IT" dirty="0" err="1"/>
              <a:t>Manchewski</a:t>
            </a:r>
            <a:r>
              <a:rPr lang="it-IT" dirty="0"/>
              <a:t> in </a:t>
            </a:r>
            <a:r>
              <a:rPr lang="it-IT" i="1" dirty="0"/>
              <a:t>Prima della pioggia</a:t>
            </a:r>
            <a:r>
              <a:rPr lang="it-IT" dirty="0"/>
              <a:t>, Leone d’oro a Venezia nel 1994, </a:t>
            </a:r>
            <a:r>
              <a:rPr lang="it-IT" i="1" dirty="0"/>
              <a:t>“Un dramma sul tempo e sull’amore – </a:t>
            </a:r>
            <a:r>
              <a:rPr lang="it-IT" dirty="0"/>
              <a:t>scrive Alberto </a:t>
            </a:r>
            <a:r>
              <a:rPr lang="it-IT" dirty="0" err="1"/>
              <a:t>Bourlot</a:t>
            </a:r>
            <a:r>
              <a:rPr lang="it-IT" dirty="0"/>
              <a:t> </a:t>
            </a:r>
            <a:r>
              <a:rPr lang="it-IT" i="1" dirty="0"/>
              <a:t>– con lo straordinario racconto di come il sacrificio di sé sia capace di irrompere nell’attualità e di restituire all’uomo un orizzonte di speranza”</a:t>
            </a:r>
            <a:r>
              <a:rPr lang="it-IT" dirty="0"/>
              <a:t>.</a:t>
            </a:r>
          </a:p>
          <a:p>
            <a:r>
              <a:rPr lang="it-IT" dirty="0"/>
              <a:t>E ancora il personaggio di Walter </a:t>
            </a:r>
            <a:r>
              <a:rPr lang="it-IT" dirty="0" err="1"/>
              <a:t>Kowalski</a:t>
            </a:r>
            <a:r>
              <a:rPr lang="it-IT" dirty="0"/>
              <a:t>, incarnato da Clint Eastwood nel suo </a:t>
            </a:r>
            <a:r>
              <a:rPr lang="it-IT" i="1" dirty="0"/>
              <a:t>Gran Torino</a:t>
            </a:r>
            <a:r>
              <a:rPr lang="it-IT" dirty="0"/>
              <a:t>, del 2008: Walter, come scrive </a:t>
            </a:r>
            <a:r>
              <a:rPr lang="it-IT" dirty="0" err="1"/>
              <a:t>Morandini</a:t>
            </a:r>
            <a:r>
              <a:rPr lang="it-IT" dirty="0"/>
              <a:t>, </a:t>
            </a:r>
            <a:r>
              <a:rPr lang="it-IT" i="1" dirty="0"/>
              <a:t>“è cattolico, polacco di origine, malato ai polmoni, astioso contro tutti, patriota razzista, ma ancora capace di cambiare e di un ultimo atto d’amore”.</a:t>
            </a:r>
          </a:p>
        </p:txBody>
      </p:sp>
      <p:pic>
        <p:nvPicPr>
          <p:cNvPr id="1026" name="Picture 2" descr="http://vocenueva.altervista.org/blog/wp-content/uploads/2012/02/143504.jpg">
            <a:hlinkClick r:id="rId2" action="ppaction://hlinkfile"/>
          </p:cNvPr>
          <p:cNvPicPr>
            <a:picLocks noChangeAspect="1" noChangeArrowheads="1"/>
          </p:cNvPicPr>
          <p:nvPr/>
        </p:nvPicPr>
        <p:blipFill>
          <a:blip r:embed="rId3"/>
          <a:srcRect/>
          <a:stretch>
            <a:fillRect/>
          </a:stretch>
        </p:blipFill>
        <p:spPr bwMode="auto">
          <a:xfrm>
            <a:off x="1738283" y="214291"/>
            <a:ext cx="2246011" cy="4071966"/>
          </a:xfrm>
          <a:prstGeom prst="rect">
            <a:avLst/>
          </a:prstGeom>
          <a:noFill/>
        </p:spPr>
      </p:pic>
      <p:pic>
        <p:nvPicPr>
          <p:cNvPr id="1028" name="Picture 4" descr="http://pad.mymovies.it/cinemanews/2009/9847/gran_torino.jpg">
            <a:hlinkClick r:id="rId4" action="ppaction://hlinkfile"/>
          </p:cNvPr>
          <p:cNvPicPr>
            <a:picLocks noChangeAspect="1" noChangeArrowheads="1"/>
          </p:cNvPicPr>
          <p:nvPr/>
        </p:nvPicPr>
        <p:blipFill>
          <a:blip r:embed="rId5"/>
          <a:srcRect/>
          <a:stretch>
            <a:fillRect/>
          </a:stretch>
        </p:blipFill>
        <p:spPr bwMode="auto">
          <a:xfrm>
            <a:off x="2766989" y="3214686"/>
            <a:ext cx="2420289" cy="3457556"/>
          </a:xfrm>
          <a:prstGeom prst="rect">
            <a:avLst/>
          </a:prstGeom>
          <a:noFill/>
        </p:spPr>
      </p:pic>
    </p:spTree>
  </p:cSld>
  <p:clrMapOvr>
    <a:masterClrMapping/>
  </p:clrMapOvr>
  <p:transition spd="slow">
    <p:newsfla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51531" y="544629"/>
            <a:ext cx="7736541" cy="1323439"/>
          </a:xfrm>
          <a:prstGeom prst="rect">
            <a:avLst/>
          </a:prstGeom>
          <a:noFill/>
        </p:spPr>
        <p:txBody>
          <a:bodyPr wrap="square" rtlCol="0">
            <a:spAutoFit/>
          </a:bodyPr>
          <a:lstStyle/>
          <a:p>
            <a:r>
              <a:rPr lang="it-IT" sz="2000" dirty="0"/>
              <a:t>O in </a:t>
            </a:r>
            <a:r>
              <a:rPr lang="it-IT" sz="2000" i="1" dirty="0">
                <a:hlinkClick r:id="rId2" action="ppaction://hlinkfile"/>
              </a:rPr>
              <a:t>Matrix</a:t>
            </a:r>
            <a:r>
              <a:rPr lang="it-IT" sz="2000" dirty="0"/>
              <a:t>, la fortunata trilogia firmata dai fratelli Wachowski, che vede il protagonista, Neo, calarsi nei panni di un messia futuristico e postmoderno, che paga con la propria vita la redenzione degli uomini della città di Zion</a:t>
            </a:r>
          </a:p>
        </p:txBody>
      </p:sp>
      <p:pic>
        <p:nvPicPr>
          <p:cNvPr id="3" name="Immagine 2"/>
          <p:cNvPicPr>
            <a:picLocks noChangeAspect="1"/>
          </p:cNvPicPr>
          <p:nvPr/>
        </p:nvPicPr>
        <p:blipFill>
          <a:blip r:embed="rId3"/>
          <a:stretch>
            <a:fillRect/>
          </a:stretch>
        </p:blipFill>
        <p:spPr>
          <a:xfrm>
            <a:off x="2151531" y="2264149"/>
            <a:ext cx="7736541" cy="4351804"/>
          </a:xfrm>
          <a:prstGeom prst="rect">
            <a:avLst/>
          </a:prstGeom>
        </p:spPr>
      </p:pic>
    </p:spTree>
    <p:extLst>
      <p:ext uri="{BB962C8B-B14F-4D97-AF65-F5344CB8AC3E}">
        <p14:creationId xmlns:p14="http://schemas.microsoft.com/office/powerpoint/2010/main" val="3816584147"/>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919536" y="197841"/>
            <a:ext cx="3249560" cy="5632708"/>
          </a:xfrm>
        </p:spPr>
        <p:txBody>
          <a:bodyPr/>
          <a:lstStyle/>
          <a:p>
            <a:r>
              <a:rPr lang="it-IT" sz="2400" dirty="0"/>
              <a:t>1905</a:t>
            </a:r>
          </a:p>
          <a:p>
            <a:r>
              <a:rPr lang="it-IT" sz="2400" dirty="0"/>
              <a:t>Prime grandi strutture produttive:</a:t>
            </a:r>
          </a:p>
          <a:p>
            <a:r>
              <a:rPr lang="it-IT" sz="2400" dirty="0"/>
              <a:t>Negli Stati Uniti e in Germania il cinema comico di </a:t>
            </a:r>
            <a:r>
              <a:rPr lang="it-IT" sz="2400" dirty="0" err="1"/>
              <a:t>Mack</a:t>
            </a:r>
            <a:r>
              <a:rPr lang="it-IT" sz="2400" dirty="0"/>
              <a:t> </a:t>
            </a:r>
            <a:r>
              <a:rPr lang="it-IT" sz="2400" dirty="0" err="1"/>
              <a:t>Sennett</a:t>
            </a:r>
            <a:r>
              <a:rPr lang="it-IT" sz="2400" dirty="0"/>
              <a:t> e Max </a:t>
            </a:r>
            <a:r>
              <a:rPr lang="it-IT" sz="2400" dirty="0" err="1"/>
              <a:t>Linder</a:t>
            </a:r>
            <a:endParaRPr lang="it-IT" sz="2400" dirty="0"/>
          </a:p>
          <a:p>
            <a:r>
              <a:rPr lang="it-IT" sz="2400" dirty="0"/>
              <a:t>In Danimarca il cinema poliziesco</a:t>
            </a:r>
          </a:p>
          <a:p>
            <a:r>
              <a:rPr lang="it-IT" sz="2400" dirty="0"/>
              <a:t>In Italia il cinema epico</a:t>
            </a:r>
          </a:p>
          <a:p>
            <a:r>
              <a:rPr lang="it-IT" sz="2400" dirty="0"/>
              <a:t>In Francia il cinema religioso delle </a:t>
            </a:r>
            <a:r>
              <a:rPr lang="it-IT" sz="2400" dirty="0" err="1"/>
              <a:t>Passion</a:t>
            </a:r>
            <a:r>
              <a:rPr lang="it-IT" sz="2400" dirty="0"/>
              <a:t> </a:t>
            </a:r>
            <a:r>
              <a:rPr lang="it-IT" sz="2400" dirty="0" err="1"/>
              <a:t>Pathé</a:t>
            </a:r>
            <a:endParaRPr lang="it-IT" sz="2400" dirty="0"/>
          </a:p>
        </p:txBody>
      </p:sp>
      <p:pic>
        <p:nvPicPr>
          <p:cNvPr id="4" name="Immagine 3" descr="Antamoro gesù caricato della croce.jpg">
            <a:hlinkClick r:id="rId2" action="ppaction://hlinkfile"/>
          </p:cNvPr>
          <p:cNvPicPr>
            <a:picLocks noChangeAspect="1"/>
          </p:cNvPicPr>
          <p:nvPr/>
        </p:nvPicPr>
        <p:blipFill>
          <a:blip r:embed="rId3" cstate="print"/>
          <a:stretch>
            <a:fillRect/>
          </a:stretch>
        </p:blipFill>
        <p:spPr>
          <a:xfrm>
            <a:off x="5313112" y="905654"/>
            <a:ext cx="5124874" cy="4915695"/>
          </a:xfrm>
          <a:prstGeom prst="rect">
            <a:avLst/>
          </a:prstGeom>
        </p:spPr>
      </p:pic>
    </p:spTree>
  </p:cSld>
  <p:clrMapOvr>
    <a:masterClrMapping/>
  </p:clrMapOvr>
  <p:transition spd="slow">
    <p:newsfla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015880" y="260648"/>
            <a:ext cx="4689720" cy="2880320"/>
          </a:xfrm>
        </p:spPr>
        <p:txBody>
          <a:bodyPr>
            <a:normAutofit/>
          </a:bodyPr>
          <a:lstStyle/>
          <a:p>
            <a:r>
              <a:rPr lang="it-IT" dirty="0"/>
              <a:t>DAVID WARK GRIFFITH è il primo cineasta americano ad usare la tecnica del montaggio per realizzare lungometraggi</a:t>
            </a:r>
          </a:p>
          <a:p>
            <a:endParaRPr lang="it-IT" dirty="0"/>
          </a:p>
          <a:p>
            <a:r>
              <a:rPr lang="it-IT" dirty="0"/>
              <a:t>Nel 1915 dirige NASCITA </a:t>
            </a:r>
            <a:r>
              <a:rPr lang="it-IT" dirty="0" err="1"/>
              <a:t>DI</a:t>
            </a:r>
            <a:r>
              <a:rPr lang="it-IT" dirty="0"/>
              <a:t> UNA NAZIONE</a:t>
            </a:r>
          </a:p>
          <a:p>
            <a:endParaRPr lang="it-IT" dirty="0"/>
          </a:p>
        </p:txBody>
      </p:sp>
      <p:pic>
        <p:nvPicPr>
          <p:cNvPr id="3074" name="Picture 2"/>
          <p:cNvPicPr>
            <a:picLocks noChangeAspect="1" noChangeArrowheads="1"/>
          </p:cNvPicPr>
          <p:nvPr/>
        </p:nvPicPr>
        <p:blipFill>
          <a:blip r:embed="rId2" cstate="print"/>
          <a:srcRect/>
          <a:stretch>
            <a:fillRect/>
          </a:stretch>
        </p:blipFill>
        <p:spPr bwMode="auto">
          <a:xfrm>
            <a:off x="2063552" y="260649"/>
            <a:ext cx="2828732" cy="4032448"/>
          </a:xfrm>
          <a:prstGeom prst="rect">
            <a:avLst/>
          </a:prstGeom>
          <a:noFill/>
          <a:ln w="9525">
            <a:noFill/>
            <a:miter lim="800000"/>
            <a:headEnd/>
            <a:tailEnd/>
          </a:ln>
        </p:spPr>
      </p:pic>
      <p:sp>
        <p:nvSpPr>
          <p:cNvPr id="5" name="CasellaDiTesto 4"/>
          <p:cNvSpPr txBox="1"/>
          <p:nvPr/>
        </p:nvSpPr>
        <p:spPr>
          <a:xfrm>
            <a:off x="5087888" y="5661249"/>
            <a:ext cx="2448272" cy="830997"/>
          </a:xfrm>
          <a:prstGeom prst="rect">
            <a:avLst/>
          </a:prstGeom>
          <a:noFill/>
        </p:spPr>
        <p:txBody>
          <a:bodyPr wrap="square" rtlCol="0">
            <a:spAutoFit/>
          </a:bodyPr>
          <a:lstStyle/>
          <a:p>
            <a:r>
              <a:rPr lang="it-IT" sz="2400" dirty="0"/>
              <a:t>Nel 1916 esce INTOLERANCE</a:t>
            </a:r>
          </a:p>
        </p:txBody>
      </p:sp>
      <p:pic>
        <p:nvPicPr>
          <p:cNvPr id="3075" name="Picture 3"/>
          <p:cNvPicPr>
            <a:picLocks noChangeAspect="1" noChangeArrowheads="1"/>
          </p:cNvPicPr>
          <p:nvPr/>
        </p:nvPicPr>
        <p:blipFill>
          <a:blip r:embed="rId3" cstate="print"/>
          <a:srcRect/>
          <a:stretch>
            <a:fillRect/>
          </a:stretch>
        </p:blipFill>
        <p:spPr bwMode="auto">
          <a:xfrm>
            <a:off x="7824192" y="2708920"/>
            <a:ext cx="2525638" cy="3843966"/>
          </a:xfrm>
          <a:prstGeom prst="rect">
            <a:avLst/>
          </a:prstGeom>
          <a:noFill/>
          <a:ln w="9525">
            <a:noFill/>
            <a:miter lim="800000"/>
            <a:headEnd/>
            <a:tailEnd/>
          </a:ln>
        </p:spPr>
      </p:pic>
    </p:spTree>
  </p:cSld>
  <p:clrMapOvr>
    <a:masterClrMapping/>
  </p:clrMapOvr>
  <p:transition spd="slow">
    <p:newsfla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7680176" y="332656"/>
            <a:ext cx="2664296" cy="6192688"/>
          </a:xfrm>
        </p:spPr>
        <p:txBody>
          <a:bodyPr>
            <a:normAutofit/>
          </a:bodyPr>
          <a:lstStyle/>
          <a:p>
            <a:r>
              <a:rPr lang="it-IT" dirty="0" err="1"/>
              <a:t>Intolerance</a:t>
            </a:r>
            <a:r>
              <a:rPr lang="it-IT" dirty="0"/>
              <a:t> affronta il tema dell’intolleranza attraverso i secoli</a:t>
            </a:r>
          </a:p>
          <a:p>
            <a:endParaRPr lang="it-IT" dirty="0"/>
          </a:p>
          <a:p>
            <a:r>
              <a:rPr lang="it-IT" dirty="0"/>
              <a:t>Due dei quattro episodi riguardano l’immaginario religioso:</a:t>
            </a:r>
          </a:p>
          <a:p>
            <a:r>
              <a:rPr lang="it-IT" dirty="0"/>
              <a:t>La caduta di Babilonia</a:t>
            </a:r>
          </a:p>
          <a:p>
            <a:r>
              <a:rPr lang="it-IT" dirty="0"/>
              <a:t>Alcuni momenti del Vangelo</a:t>
            </a:r>
          </a:p>
          <a:p>
            <a:r>
              <a:rPr lang="it-IT" dirty="0"/>
              <a:t>Il massacro degli Ugonotti</a:t>
            </a:r>
          </a:p>
          <a:p>
            <a:r>
              <a:rPr lang="it-IT" dirty="0"/>
              <a:t>Conflitti sociali contemporanei</a:t>
            </a:r>
          </a:p>
        </p:txBody>
      </p:sp>
      <p:pic>
        <p:nvPicPr>
          <p:cNvPr id="4098" name="Picture 2"/>
          <p:cNvPicPr>
            <a:picLocks noChangeAspect="1" noChangeArrowheads="1"/>
          </p:cNvPicPr>
          <p:nvPr/>
        </p:nvPicPr>
        <p:blipFill>
          <a:blip r:embed="rId2" cstate="print"/>
          <a:srcRect/>
          <a:stretch>
            <a:fillRect/>
          </a:stretch>
        </p:blipFill>
        <p:spPr bwMode="auto">
          <a:xfrm rot="21357814">
            <a:off x="1847528" y="1340768"/>
            <a:ext cx="5481960" cy="4106179"/>
          </a:xfrm>
          <a:prstGeom prst="rect">
            <a:avLst/>
          </a:prstGeom>
          <a:noFill/>
          <a:ln w="9525">
            <a:noFill/>
            <a:miter lim="800000"/>
            <a:headEnd/>
            <a:tailEnd/>
          </a:ln>
        </p:spPr>
      </p:pic>
    </p:spTree>
  </p:cSld>
  <p:clrMapOvr>
    <a:masterClrMapping/>
  </p:clrMapOvr>
  <p:transition spd="slow">
    <p:newsfla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idx="1"/>
          </p:nvPr>
        </p:nvSpPr>
        <p:spPr>
          <a:xfrm>
            <a:off x="2054352" y="980728"/>
            <a:ext cx="3681608" cy="5400600"/>
          </a:xfrm>
        </p:spPr>
        <p:txBody>
          <a:bodyPr>
            <a:normAutofit/>
          </a:bodyPr>
          <a:lstStyle/>
          <a:p>
            <a:r>
              <a:rPr lang="it-IT" sz="2400" dirty="0"/>
              <a:t>Nel 1916 esce nelle sale CHRISTUS, di Giulio </a:t>
            </a:r>
            <a:r>
              <a:rPr lang="it-IT" sz="2400" dirty="0" err="1"/>
              <a:t>Antamoro</a:t>
            </a:r>
            <a:endParaRPr lang="it-IT" sz="2400" dirty="0"/>
          </a:p>
          <a:p>
            <a:endParaRPr lang="it-IT" sz="2400" dirty="0"/>
          </a:p>
          <a:p>
            <a:r>
              <a:rPr lang="it-IT" sz="2400" dirty="0"/>
              <a:t>E’ il primo kolossal biblico</a:t>
            </a:r>
          </a:p>
          <a:p>
            <a:endParaRPr lang="it-IT" sz="2400" dirty="0"/>
          </a:p>
          <a:p>
            <a:r>
              <a:rPr lang="it-IT" sz="2400" dirty="0"/>
              <a:t>Girato in Egitto, con 2000 comparse, sarà il modello della produzione biblico religiosa, soprattutto negli Stati Uniti, fino agli anni ‘70</a:t>
            </a:r>
          </a:p>
        </p:txBody>
      </p:sp>
      <p:pic>
        <p:nvPicPr>
          <p:cNvPr id="5122" name="Picture 2">
            <a:hlinkClick r:id="rId2" action="ppaction://hlinkfile"/>
          </p:cNvPr>
          <p:cNvPicPr>
            <a:picLocks noChangeAspect="1" noChangeArrowheads="1"/>
          </p:cNvPicPr>
          <p:nvPr/>
        </p:nvPicPr>
        <p:blipFill>
          <a:blip r:embed="rId3" cstate="print"/>
          <a:srcRect/>
          <a:stretch>
            <a:fillRect/>
          </a:stretch>
        </p:blipFill>
        <p:spPr bwMode="auto">
          <a:xfrm rot="197600">
            <a:off x="6240017" y="908720"/>
            <a:ext cx="4059433" cy="5610944"/>
          </a:xfrm>
          <a:prstGeom prst="rect">
            <a:avLst/>
          </a:prstGeom>
          <a:noFill/>
          <a:ln w="9525">
            <a:noFill/>
            <a:miter lim="800000"/>
            <a:headEnd/>
            <a:tailEnd/>
          </a:ln>
        </p:spPr>
      </p:pic>
    </p:spTree>
  </p:cSld>
  <p:clrMapOvr>
    <a:masterClrMapping/>
  </p:clrMapOvr>
  <p:transition spd="slow">
    <p:newsfla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2054352" y="2704664"/>
            <a:ext cx="7772400" cy="3748672"/>
          </a:xfrm>
        </p:spPr>
        <p:txBody>
          <a:bodyPr>
            <a:normAutofit/>
          </a:bodyPr>
          <a:lstStyle/>
          <a:p>
            <a:r>
              <a:rPr lang="it-IT" dirty="0"/>
              <a:t>IL CHRISTUS PASSA COME UNA DELLE MIGLIORI CINEMATOGRAFIE SACRE, MA A TORTO. </a:t>
            </a:r>
          </a:p>
          <a:p>
            <a:r>
              <a:rPr lang="it-IT" dirty="0"/>
              <a:t>PUO’ ESSERE TOLLERABILE, PERCHE’, IN GENERE, CONSERVA IL DOVUTO RISPETTO AI SACRI PERSONAGGI, MA E’ MOLTO LONTANA DALLA  PERFEZIONE CHE LE ATTRIBUISCE IL GROSSO PUBBLICO. </a:t>
            </a:r>
          </a:p>
          <a:p>
            <a:r>
              <a:rPr lang="it-IT" dirty="0"/>
              <a:t>EPPURE SI SAREBBE POTUTA AVVICINARE ALLA PERFEZIONE, SE GLI IMPRESARI AVESSERO AVUTO TANTO SOLO IL BUONSENSO DA CHIAMARE ALLA DIREZIONE, ALMENO PER UN CONSIGLIO, UN DOTTO DELLA SCIENZA BIBLICA</a:t>
            </a:r>
          </a:p>
        </p:txBody>
      </p:sp>
      <p:sp>
        <p:nvSpPr>
          <p:cNvPr id="4" name="CasellaDiTesto 3"/>
          <p:cNvSpPr txBox="1"/>
          <p:nvPr/>
        </p:nvSpPr>
        <p:spPr>
          <a:xfrm>
            <a:off x="2063552" y="1268761"/>
            <a:ext cx="7776864" cy="830997"/>
          </a:xfrm>
          <a:prstGeom prst="rect">
            <a:avLst/>
          </a:prstGeom>
          <a:noFill/>
        </p:spPr>
        <p:txBody>
          <a:bodyPr wrap="square" rtlCol="0">
            <a:spAutoFit/>
          </a:bodyPr>
          <a:lstStyle/>
          <a:p>
            <a:r>
              <a:rPr lang="it-IT" sz="2400" dirty="0"/>
              <a:t>La Civiltà Cattolica, organo dei Gesuiti, accoglie però tiepidamente il film</a:t>
            </a:r>
          </a:p>
        </p:txBody>
      </p:sp>
    </p:spTree>
  </p:cSld>
  <p:clrMapOvr>
    <a:masterClrMapping/>
  </p:clrMapOvr>
  <p:transition spd="slow">
    <p:newsflash/>
  </p:transition>
</p:sld>
</file>

<file path=ppt/theme/theme1.xml><?xml version="1.0" encoding="utf-8"?>
<a:theme xmlns:a="http://schemas.openxmlformats.org/drawingml/2006/main" name="1_Rifless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1_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1_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1_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1_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1_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1_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1_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1_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1_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369</TotalTime>
  <Words>4472</Words>
  <Application>Microsoft Office PowerPoint</Application>
  <PresentationFormat>Widescreen</PresentationFormat>
  <Paragraphs>189</Paragraphs>
  <Slides>49</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49</vt:i4>
      </vt:variant>
    </vt:vector>
  </HeadingPairs>
  <TitlesOfParts>
    <vt:vector size="53" baseType="lpstr">
      <vt:lpstr>Arial</vt:lpstr>
      <vt:lpstr>Tahoma</vt:lpstr>
      <vt:lpstr>Wingdings</vt:lpstr>
      <vt:lpstr>1_Riflesso</vt:lpstr>
      <vt:lpstr>Cinema e Religione</vt:lpstr>
      <vt:lpstr>Presentazione standard di PowerPoint</vt:lpstr>
      <vt:lpstr>Tra i film dei fratelli Lumiere, anche un documentario, realizzato nel 1896, sulla Passione di Obergammerau</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Cinema e Religione</dc:title>
  <dc:creator>Nicola</dc:creator>
  <cp:lastModifiedBy>utente</cp:lastModifiedBy>
  <cp:revision>48</cp:revision>
  <dcterms:created xsi:type="dcterms:W3CDTF">2011-02-13T20:54:40Z</dcterms:created>
  <dcterms:modified xsi:type="dcterms:W3CDTF">2023-06-12T20:24:06Z</dcterms:modified>
</cp:coreProperties>
</file>