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82" r:id="rId4"/>
    <p:sldId id="283" r:id="rId5"/>
    <p:sldId id="284" r:id="rId6"/>
    <p:sldId id="330" r:id="rId7"/>
    <p:sldId id="285" r:id="rId8"/>
    <p:sldId id="286" r:id="rId9"/>
    <p:sldId id="287" r:id="rId10"/>
    <p:sldId id="326" r:id="rId11"/>
    <p:sldId id="327" r:id="rId12"/>
    <p:sldId id="328" r:id="rId13"/>
    <p:sldId id="288" r:id="rId14"/>
    <p:sldId id="329" r:id="rId15"/>
    <p:sldId id="289" r:id="rId16"/>
    <p:sldId id="331" r:id="rId17"/>
    <p:sldId id="334" r:id="rId18"/>
    <p:sldId id="332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8" r:id="rId27"/>
    <p:sldId id="299" r:id="rId28"/>
    <p:sldId id="300" r:id="rId29"/>
    <p:sldId id="301" r:id="rId30"/>
    <p:sldId id="333" r:id="rId31"/>
    <p:sldId id="335" r:id="rId32"/>
    <p:sldId id="302" r:id="rId33"/>
    <p:sldId id="303" r:id="rId34"/>
    <p:sldId id="304" r:id="rId35"/>
    <p:sldId id="305" r:id="rId36"/>
    <p:sldId id="306" r:id="rId37"/>
    <p:sldId id="307" r:id="rId38"/>
    <p:sldId id="308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80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80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800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</p:grpSp>
      </p:grpSp>
      <p:sp>
        <p:nvSpPr>
          <p:cNvPr id="13928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3928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CD729B-0185-40B0-A141-D5EA9786A929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it-IT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F3FBAA-45E1-4023-AA40-A07D95C547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D729B-0185-40B0-A141-D5EA9786A929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3FBAA-45E1-4023-AA40-A07D95C547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D729B-0185-40B0-A141-D5EA9786A929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3FBAA-45E1-4023-AA40-A07D95C547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D729B-0185-40B0-A141-D5EA9786A929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3FBAA-45E1-4023-AA40-A07D95C547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D729B-0185-40B0-A141-D5EA9786A929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3FBAA-45E1-4023-AA40-A07D95C547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D729B-0185-40B0-A141-D5EA9786A929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3FBAA-45E1-4023-AA40-A07D95C547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D729B-0185-40B0-A141-D5EA9786A929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3FBAA-45E1-4023-AA40-A07D95C547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D729B-0185-40B0-A141-D5EA9786A929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3FBAA-45E1-4023-AA40-A07D95C547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D729B-0185-40B0-A141-D5EA9786A929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3FBAA-45E1-4023-AA40-A07D95C547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D729B-0185-40B0-A141-D5EA9786A929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3FBAA-45E1-4023-AA40-A07D95C547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D729B-0185-40B0-A141-D5EA9786A929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3FBAA-45E1-4023-AA40-A07D95C547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3824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800"/>
            </a:p>
          </p:txBody>
        </p:sp>
        <p:sp>
          <p:nvSpPr>
            <p:cNvPr id="13824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800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824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  <p:sp>
            <p:nvSpPr>
              <p:cNvPr id="13824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  <p:sp>
            <p:nvSpPr>
              <p:cNvPr id="13824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  <p:sp>
            <p:nvSpPr>
              <p:cNvPr id="13824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  <p:sp>
            <p:nvSpPr>
              <p:cNvPr id="13825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  <p:sp>
            <p:nvSpPr>
              <p:cNvPr id="13825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  <p:sp>
            <p:nvSpPr>
              <p:cNvPr id="13825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  <p:sp>
            <p:nvSpPr>
              <p:cNvPr id="13825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  <p:sp>
            <p:nvSpPr>
              <p:cNvPr id="13825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800"/>
              </a:p>
            </p:txBody>
          </p:sp>
        </p:grpSp>
      </p:grpSp>
      <p:sp>
        <p:nvSpPr>
          <p:cNvPr id="13825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3825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825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5CD729B-0185-40B0-A141-D5EA9786A929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13825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13825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4F3FBAA-45E1-4023-AA40-A07D95C5475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sz="quarter"/>
          </p:nvPr>
        </p:nvSpPr>
        <p:spPr>
          <a:xfrm>
            <a:off x="2595538" y="1285861"/>
            <a:ext cx="7086600" cy="1431925"/>
          </a:xfrm>
        </p:spPr>
        <p:txBody>
          <a:bodyPr/>
          <a:lstStyle/>
          <a:p>
            <a:r>
              <a:rPr lang="it-IT" dirty="0"/>
              <a:t>La rappresentazione</a:t>
            </a:r>
            <a:br>
              <a:rPr lang="it-IT" dirty="0"/>
            </a:br>
            <a:r>
              <a:rPr lang="it-IT" dirty="0"/>
              <a:t>dell’immagine di Cristo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sz="quarter" idx="1"/>
          </p:nvPr>
        </p:nvSpPr>
        <p:spPr>
          <a:xfrm>
            <a:off x="2666976" y="3214686"/>
            <a:ext cx="3576638" cy="685808"/>
          </a:xfrm>
        </p:spPr>
        <p:txBody>
          <a:bodyPr/>
          <a:lstStyle/>
          <a:p>
            <a:pPr>
              <a:lnSpc>
                <a:spcPts val="3840"/>
              </a:lnSpc>
            </a:pPr>
            <a:r>
              <a:rPr lang="it-IT" dirty="0"/>
              <a:t>dalla crocifissione</a:t>
            </a:r>
          </a:p>
          <a:p>
            <a:pPr>
              <a:lnSpc>
                <a:spcPts val="3840"/>
              </a:lnSpc>
            </a:pPr>
            <a:r>
              <a:rPr lang="it-IT" dirty="0"/>
              <a:t>alla narrazione del mistero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596066" y="5500703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Nicola Romano</a:t>
            </a:r>
          </a:p>
          <a:p>
            <a:r>
              <a:rPr lang="it-IT" dirty="0"/>
              <a:t>11 maggio 2023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4" y="2928934"/>
            <a:ext cx="3467106" cy="242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991544" y="3861048"/>
            <a:ext cx="257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tratta però di rappresentazioni simboliche. Il Cristo non è mai rappresentato nel momento della morte. Si privilegia una rappresentazione che ricorda le divinità dell’antica Grecia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CA0BCC-2328-BB31-523F-DC1D26986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575235"/>
            <a:ext cx="6605488" cy="50659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DB9080-F2BC-D4D8-FF6A-D1E58DCE462E}"/>
              </a:ext>
            </a:extLst>
          </p:cNvPr>
          <p:cNvSpPr txBox="1"/>
          <p:nvPr/>
        </p:nvSpPr>
        <p:spPr>
          <a:xfrm>
            <a:off x="2855640" y="2063514"/>
            <a:ext cx="18722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Buon Pastore</a:t>
            </a:r>
          </a:p>
          <a:p>
            <a:r>
              <a:rPr lang="it-IT" sz="1400" dirty="0"/>
              <a:t>III sec. Catacombe di San Callisto</a:t>
            </a:r>
          </a:p>
        </p:txBody>
      </p:sp>
    </p:spTree>
    <p:extLst>
      <p:ext uri="{BB962C8B-B14F-4D97-AF65-F5344CB8AC3E}">
        <p14:creationId xmlns:p14="http://schemas.microsoft.com/office/powerpoint/2010/main" val="1389189472"/>
      </p:ext>
    </p:extLst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487488" y="2986855"/>
            <a:ext cx="22227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rappresentazioni del Cristo, spesso imberbe, ricordano quelle del dio Apollo, anche se sono accompagnate, come nel caso del buon pastore del Mausoleo di Galla Placidia, a Ravenna, dal simbolo della croce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DB9080-F2BC-D4D8-FF6A-D1E58DCE462E}"/>
              </a:ext>
            </a:extLst>
          </p:cNvPr>
          <p:cNvSpPr txBox="1"/>
          <p:nvPr/>
        </p:nvSpPr>
        <p:spPr>
          <a:xfrm>
            <a:off x="2351584" y="1961681"/>
            <a:ext cx="18722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Buon Pastore</a:t>
            </a:r>
          </a:p>
          <a:p>
            <a:r>
              <a:rPr lang="it-IT" sz="1400" dirty="0"/>
              <a:t>570 d.C. Mausoleo di Galla Placidia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F1167FF-EDEA-841B-09E7-96478D785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673906"/>
            <a:ext cx="7755226" cy="49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09243"/>
      </p:ext>
    </p:extLst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6B83153-3F51-6B62-9138-08641CD81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123659"/>
            <a:ext cx="5399532" cy="543610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DB9080-F2BC-D4D8-FF6A-D1E58DCE462E}"/>
              </a:ext>
            </a:extLst>
          </p:cNvPr>
          <p:cNvSpPr txBox="1"/>
          <p:nvPr/>
        </p:nvSpPr>
        <p:spPr>
          <a:xfrm>
            <a:off x="3359696" y="5537536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Buon Pastore</a:t>
            </a:r>
          </a:p>
          <a:p>
            <a:r>
              <a:rPr lang="it-IT" sz="1400" dirty="0"/>
              <a:t>570 d.C. Mausoleo di Galla Placidia, particolare</a:t>
            </a:r>
          </a:p>
        </p:txBody>
      </p:sp>
    </p:spTree>
    <p:extLst>
      <p:ext uri="{BB962C8B-B14F-4D97-AF65-F5344CB8AC3E}">
        <p14:creationId xmlns:p14="http://schemas.microsoft.com/office/powerpoint/2010/main" val="4265676460"/>
      </p:ext>
    </p:extLst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512374" y="1844824"/>
            <a:ext cx="2491780" cy="4811996"/>
          </a:xfrm>
        </p:spPr>
        <p:txBody>
          <a:bodyPr/>
          <a:lstStyle/>
          <a:p>
            <a:r>
              <a:rPr lang="it-IT" sz="1800" dirty="0"/>
              <a:t>La rappresentazione del Crocifisso diviene comune a partire dal V secolo</a:t>
            </a:r>
          </a:p>
          <a:p>
            <a:r>
              <a:rPr lang="it-IT" sz="1800" dirty="0"/>
              <a:t>La più antica rappresentazione è quella di un rilievo in avorio, forse la parete di un cofanetto, realizzata a Roma all’inizio del V secolo (420 ca.), conservato presso il British Museum di Londra.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F11800D-4820-610B-2477-365D86D6B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750797"/>
            <a:ext cx="6938471" cy="445793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E6B9AD-0AF2-A40F-6B4A-1F24CB457FA2}"/>
              </a:ext>
            </a:extLst>
          </p:cNvPr>
          <p:cNvSpPr txBox="1"/>
          <p:nvPr/>
        </p:nvSpPr>
        <p:spPr>
          <a:xfrm>
            <a:off x="4004154" y="6287489"/>
            <a:ext cx="655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Si tratta del cosiddetto Cristo atleta, tutt’altro che sofferente</a:t>
            </a:r>
          </a:p>
        </p:txBody>
      </p:sp>
    </p:spTree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184232" y="2304363"/>
            <a:ext cx="2918128" cy="4238636"/>
          </a:xfrm>
        </p:spPr>
        <p:txBody>
          <a:bodyPr/>
          <a:lstStyle/>
          <a:p>
            <a:r>
              <a:rPr lang="it-IT" sz="1800" dirty="0"/>
              <a:t>Contemporanea una formella del portale della basilica di Santa Sabina</a:t>
            </a:r>
          </a:p>
          <a:p>
            <a:r>
              <a:rPr lang="it-IT" sz="1800" dirty="0"/>
              <a:t>La forma è quella del Cristo trionfante</a:t>
            </a:r>
          </a:p>
          <a:p>
            <a:r>
              <a:rPr lang="it-IT" sz="1800" dirty="0"/>
              <a:t>Le prime rappresentazioni sono scolpite. La croce dipinta appare dal XII secolo per ornare l’arco trionfale o per segnare il confine con il presbiterio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5361BD8-FA5B-D92B-601A-531B3B7FB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1736726"/>
            <a:ext cx="6387495" cy="500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40047"/>
      </p:ext>
    </p:extLst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259499" y="2780928"/>
            <a:ext cx="2232248" cy="3528392"/>
          </a:xfrm>
        </p:spPr>
        <p:txBody>
          <a:bodyPr/>
          <a:lstStyle/>
          <a:p>
            <a:r>
              <a:rPr lang="it-IT" sz="1800" dirty="0"/>
              <a:t>Il Cristo trionfante ha vinto la morte, per questo ha gli occhi ben aperti</a:t>
            </a:r>
          </a:p>
          <a:p>
            <a:endParaRPr lang="it-IT" sz="1800" dirty="0"/>
          </a:p>
          <a:p>
            <a:r>
              <a:rPr lang="it-IT" sz="1800" dirty="0"/>
              <a:t>Spesso indossa abiti regali, a testimoniare la vittoria sul peccato e sulla morte</a:t>
            </a:r>
          </a:p>
          <a:p>
            <a:endParaRPr lang="it-IT" sz="1800" dirty="0"/>
          </a:p>
        </p:txBody>
      </p:sp>
      <p:pic>
        <p:nvPicPr>
          <p:cNvPr id="4" name="Immagine 3" descr="crocigfisso san damiano cristo vol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53" y="1988840"/>
            <a:ext cx="6567952" cy="432048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775520" y="2996953"/>
            <a:ext cx="2160240" cy="3692757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/>
              <a:t>La figura di Cristo, all’inizio appare abbigliata di una tunica, detta “</a:t>
            </a:r>
            <a:r>
              <a:rPr lang="it-IT" sz="1800" dirty="0" err="1"/>
              <a:t>Colobium</a:t>
            </a:r>
            <a:r>
              <a:rPr lang="it-IT" sz="1800" dirty="0"/>
              <a:t>”, una veste solenne color rosso intenso o violaceo, che forse era legata al simbolo della porpora regale citata dal Vangelo di Giovanni.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AD98FB9-3641-8A5B-4748-9B2E8E470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1745913"/>
            <a:ext cx="6782167" cy="49437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FF8B96-06D6-C669-9EA9-5514E5EA1648}"/>
              </a:ext>
            </a:extLst>
          </p:cNvPr>
          <p:cNvSpPr txBox="1"/>
          <p:nvPr/>
        </p:nvSpPr>
        <p:spPr>
          <a:xfrm>
            <a:off x="2590800" y="2060848"/>
            <a:ext cx="1488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Manoscitto</a:t>
            </a:r>
            <a:r>
              <a:rPr lang="it-IT" sz="1400" dirty="0"/>
              <a:t> di </a:t>
            </a:r>
            <a:r>
              <a:rPr lang="it-IT" sz="1400" dirty="0" err="1"/>
              <a:t>Rabbula</a:t>
            </a:r>
            <a:r>
              <a:rPr lang="it-IT" sz="1400" dirty="0"/>
              <a:t>, 586 d.C.</a:t>
            </a:r>
          </a:p>
        </p:txBody>
      </p:sp>
    </p:spTree>
    <p:extLst>
      <p:ext uri="{BB962C8B-B14F-4D97-AF65-F5344CB8AC3E}">
        <p14:creationId xmlns:p14="http://schemas.microsoft.com/office/powerpoint/2010/main" val="196226749"/>
      </p:ext>
    </p:extLst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34FEEC7-A81D-3777-B51F-5276C2379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811840"/>
            <a:ext cx="4968552" cy="592351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3472" y="332656"/>
            <a:ext cx="7543800" cy="963960"/>
          </a:xfrm>
        </p:spPr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2639616" y="4797152"/>
            <a:ext cx="4009256" cy="1938199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/>
              <a:t>Contemporaneo, o di poco posteriore, l’affresco del crocifisso nella cappella di </a:t>
            </a:r>
            <a:r>
              <a:rPr lang="it-IT" sz="1800" dirty="0" err="1"/>
              <a:t>Teodoto</a:t>
            </a:r>
            <a:r>
              <a:rPr lang="it-IT" sz="1800" dirty="0"/>
              <a:t> della chiesa di Santa Maria Antiqua, a Roma. Si tratta ancora di un Cristo trionfante, con i segni tipici dell’iconografia della crocifissione </a:t>
            </a:r>
          </a:p>
        </p:txBody>
      </p:sp>
    </p:spTree>
    <p:extLst>
      <p:ext uri="{BB962C8B-B14F-4D97-AF65-F5344CB8AC3E}">
        <p14:creationId xmlns:p14="http://schemas.microsoft.com/office/powerpoint/2010/main" val="11073921"/>
      </p:ext>
    </p:extLst>
  </p:cSld>
  <p:clrMapOvr>
    <a:masterClrMapping/>
  </p:clrMapOvr>
  <p:transition spd="slow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7968208" y="2004416"/>
            <a:ext cx="2448272" cy="4703054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/>
              <a:t>E ancora l’immagine del Volto Santo di Lucca, della fine dell’VIII secolo, che introduce un ulteriore elemento iconografico: al posto della corona di spine, una Corona di Gloria come simbolo della vittoria pasquale di Cristo, e della sua esaltazione regale. Questo diadema poteva assumere forme e dimensioni molto varie.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18CB16-8029-481B-B6A5-7B4795DE6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004416"/>
            <a:ext cx="6113652" cy="47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1353"/>
      </p:ext>
    </p:extLst>
  </p:cSld>
  <p:clrMapOvr>
    <a:masterClrMapping/>
  </p:clrMapOvr>
  <p:transition spd="slow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9" y="2071678"/>
            <a:ext cx="3284529" cy="43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magine 8" descr="crocifisso di san damiano int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4" y="2071678"/>
            <a:ext cx="2957514" cy="431797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238744" y="2071678"/>
            <a:ext cx="1857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crocifisso di Mastro Guglielmo, 1138, nel duomo di Sarzana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453058" y="4643446"/>
            <a:ext cx="1785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crocifisso di San Damiano</a:t>
            </a:r>
            <a:r>
              <a:rPr lang="it-IT"/>
              <a:t>, 1100 </a:t>
            </a:r>
            <a:r>
              <a:rPr lang="it-IT" dirty="0"/>
              <a:t>ca., che parlò a Francesco d’Assisi</a:t>
            </a:r>
          </a:p>
        </p:txBody>
      </p:sp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381224" y="1857364"/>
            <a:ext cx="8143932" cy="4238636"/>
          </a:xfrm>
        </p:spPr>
        <p:txBody>
          <a:bodyPr/>
          <a:lstStyle/>
          <a:p>
            <a:r>
              <a:rPr lang="it-IT" dirty="0"/>
              <a:t>Lo scandalo del Cristianesimo</a:t>
            </a:r>
          </a:p>
          <a:p>
            <a:endParaRPr lang="it-IT" sz="2000" dirty="0"/>
          </a:p>
          <a:p>
            <a:pPr>
              <a:buNone/>
            </a:pPr>
            <a:r>
              <a:rPr lang="it-IT" dirty="0"/>
              <a:t>	</a:t>
            </a:r>
            <a:r>
              <a:rPr lang="it-IT" i="1" dirty="0"/>
              <a:t>Gesù di </a:t>
            </a:r>
            <a:r>
              <a:rPr lang="it-IT" i="1" dirty="0" err="1"/>
              <a:t>Nazaret</a:t>
            </a:r>
            <a:r>
              <a:rPr lang="it-IT" i="1" dirty="0"/>
              <a:t>, consegnato a voi secondo il prestabilito disegno e la prescienza di Dio, voi per mano di pagani, l’avete crocifisso e l’avete ucciso.</a:t>
            </a:r>
          </a:p>
          <a:p>
            <a:pPr>
              <a:buNone/>
            </a:pPr>
            <a:r>
              <a:rPr lang="it-IT" i="1" dirty="0"/>
              <a:t>	Questo Gesù, Dio lo ha risuscitato e noi tutti ne siamo testimoni.</a:t>
            </a:r>
          </a:p>
          <a:p>
            <a:pPr algn="r">
              <a:buNone/>
            </a:pPr>
            <a:r>
              <a:rPr lang="it-IT" sz="2000" i="1" dirty="0"/>
              <a:t>At 2, 22-23, 32 (ca. 80-90 d.C.)</a:t>
            </a:r>
            <a:r>
              <a:rPr lang="it-IT" i="1" dirty="0"/>
              <a:t> </a:t>
            </a:r>
            <a:endParaRPr lang="it-IT" dirty="0"/>
          </a:p>
          <a:p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 spd="slow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432560" y="2780928"/>
            <a:ext cx="10058400" cy="3536032"/>
          </a:xfrm>
        </p:spPr>
        <p:txBody>
          <a:bodyPr/>
          <a:lstStyle/>
          <a:p>
            <a:r>
              <a:rPr lang="it-IT" dirty="0"/>
              <a:t>Nel XIII secolo compare una nuova tipologia di rappresentazione, quella del </a:t>
            </a:r>
            <a:r>
              <a:rPr lang="it-IT" i="1" dirty="0" err="1"/>
              <a:t>Christus</a:t>
            </a:r>
            <a:r>
              <a:rPr lang="it-IT" i="1" dirty="0"/>
              <a:t> </a:t>
            </a:r>
            <a:r>
              <a:rPr lang="it-IT" i="1" dirty="0" err="1"/>
              <a:t>patiens</a:t>
            </a:r>
            <a:endParaRPr lang="it-IT" i="1" dirty="0"/>
          </a:p>
          <a:p>
            <a:r>
              <a:rPr lang="it-IT" dirty="0"/>
              <a:t>Si ispira alle rappresentazioni bizantine e alla predicazione francescana</a:t>
            </a:r>
          </a:p>
          <a:p>
            <a:r>
              <a:rPr lang="it-IT" dirty="0"/>
              <a:t>Il nuovo crocifisso viene rappresentato nel momento della sofferenza della morte</a:t>
            </a:r>
          </a:p>
        </p:txBody>
      </p:sp>
    </p:spTree>
  </p:cSld>
  <p:clrMapOvr>
    <a:masterClrMapping/>
  </p:clrMapOvr>
  <p:transition spd="slow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pic>
        <p:nvPicPr>
          <p:cNvPr id="4" name="Immagine 3" descr="vol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20" y="1928802"/>
            <a:ext cx="3143272" cy="4678358"/>
          </a:xfrm>
          <a:prstGeom prst="rect">
            <a:avLst/>
          </a:prstGeom>
        </p:spPr>
      </p:pic>
      <p:pic>
        <p:nvPicPr>
          <p:cNvPr id="5" name="Immagine 4" descr="crocifisso giunta pisano a bologna vol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45" y="2000240"/>
            <a:ext cx="5100271" cy="33958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167306" y="5534561"/>
            <a:ext cx="52149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/>
              <a:t>A confronto il volto del crocifisso di San Damiano e quello del crocifisso di Giunta Pisano, 1250 ca., nella chiesa di San Domenico a Bologna</a:t>
            </a:r>
          </a:p>
        </p:txBody>
      </p:sp>
    </p:spTree>
  </p:cSld>
  <p:clrMapOvr>
    <a:masterClrMapping/>
  </p:clrMapOvr>
  <p:transition spd="slow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Tra i principali interpreti, Giunta Pisano, Coppo di </a:t>
            </a:r>
            <a:r>
              <a:rPr lang="it-IT" dirty="0" err="1"/>
              <a:t>Marcovaldo</a:t>
            </a:r>
            <a:r>
              <a:rPr lang="it-IT" dirty="0"/>
              <a:t>, Cimabue</a:t>
            </a:r>
          </a:p>
        </p:txBody>
      </p:sp>
      <p:pic>
        <p:nvPicPr>
          <p:cNvPr id="8" name="Immagine 7" descr="San_domenico,_bologna,_crocifisso_di_giunta_pisano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20" y="3165344"/>
            <a:ext cx="2501618" cy="3335490"/>
          </a:xfrm>
          <a:prstGeom prst="rect">
            <a:avLst/>
          </a:prstGeom>
        </p:spPr>
      </p:pic>
      <p:pic>
        <p:nvPicPr>
          <p:cNvPr id="9" name="Immagine 8" descr="Coppo_di_Marcovaldo._crusif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143" y="3143248"/>
            <a:ext cx="2832568" cy="336709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37" y="3158860"/>
            <a:ext cx="2724347" cy="331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559496" y="2852936"/>
            <a:ext cx="10058400" cy="3392016"/>
          </a:xfrm>
        </p:spPr>
        <p:txBody>
          <a:bodyPr/>
          <a:lstStyle/>
          <a:p>
            <a:r>
              <a:rPr lang="it-IT" dirty="0"/>
              <a:t>Ma è solo a partire da Giotto che l’iconografia della croce abbandona lo sguardo simbolico per farsi rappresentativa e, soprattutto, narrativa</a:t>
            </a:r>
          </a:p>
          <a:p>
            <a:r>
              <a:rPr lang="it-IT" dirty="0"/>
              <a:t>Giotto coglie lo spirito francescano, e realizza una rappresentazione del mistero che deve essere svelato agli ultimi: nasce la </a:t>
            </a:r>
            <a:r>
              <a:rPr lang="it-IT" i="1" dirty="0" err="1"/>
              <a:t>Biblia</a:t>
            </a:r>
            <a:r>
              <a:rPr lang="it-IT" i="1" dirty="0"/>
              <a:t> </a:t>
            </a:r>
            <a:r>
              <a:rPr lang="it-IT" i="1" dirty="0" err="1"/>
              <a:t>pauperum</a:t>
            </a:r>
            <a:endParaRPr lang="it-IT" dirty="0"/>
          </a:p>
        </p:txBody>
      </p:sp>
    </p:spTree>
  </p:cSld>
  <p:clrMapOvr>
    <a:masterClrMapping/>
  </p:clrMapOvr>
  <p:transition spd="slow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pic>
        <p:nvPicPr>
          <p:cNvPr id="5" name="Immagine 4" descr="cappella scroveg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418" y="2357430"/>
            <a:ext cx="8507524" cy="418624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pic>
        <p:nvPicPr>
          <p:cNvPr id="4" name="Immagine 3" descr="Croce di Giot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20" y="2000240"/>
            <a:ext cx="3929090" cy="3626550"/>
          </a:xfrm>
          <a:prstGeom prst="rect">
            <a:avLst/>
          </a:prstGeom>
        </p:spPr>
      </p:pic>
      <p:pic>
        <p:nvPicPr>
          <p:cNvPr id="6" name="Immagine 5" descr="Giotto-Assisi-Crocifission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4" y="3429000"/>
            <a:ext cx="4095750" cy="31051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09720" y="5786455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Padova, Cappella degli Scrovegni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167702" y="2500307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Assisi, Basilica di San Francesco</a:t>
            </a:r>
          </a:p>
        </p:txBody>
      </p:sp>
    </p:spTree>
  </p:cSld>
  <p:clrMapOvr>
    <a:masterClrMapping/>
  </p:clrMapOvr>
  <p:transition spd="slow"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8077200" cy="1431925"/>
          </a:xfrm>
        </p:spPr>
        <p:txBody>
          <a:bodyPr/>
          <a:lstStyle/>
          <a:p>
            <a:r>
              <a:rPr lang="it-IT" dirty="0"/>
              <a:t>La rappresentazione del mistero rivelata agli ultimi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415480" y="2636912"/>
            <a:ext cx="10058400" cy="3824064"/>
          </a:xfrm>
        </p:spPr>
        <p:txBody>
          <a:bodyPr/>
          <a:lstStyle/>
          <a:p>
            <a:r>
              <a:rPr lang="it-IT" dirty="0"/>
              <a:t>La stagione narrativa di Giotto, che trova nella Cappella degli Scrovegni di Padova e nella Basilica di san Francesco in Assisi i suoi momenti più alti, troverà numerosi imitatori</a:t>
            </a:r>
          </a:p>
          <a:p>
            <a:r>
              <a:rPr lang="it-IT" dirty="0"/>
              <a:t>A Siena, tra il 1308 e il 1311, Duccio di </a:t>
            </a:r>
            <a:r>
              <a:rPr lang="it-IT" dirty="0" err="1"/>
              <a:t>Buoninsegna</a:t>
            </a:r>
            <a:r>
              <a:rPr lang="it-IT" dirty="0"/>
              <a:t> realizza la Maestà, destinata all’altare maggiore della cattedrale </a:t>
            </a:r>
          </a:p>
        </p:txBody>
      </p:sp>
    </p:spTree>
  </p:cSld>
  <p:clrMapOvr>
    <a:masterClrMapping/>
  </p:clrMapOvr>
  <p:transition spd="slow"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8077200" cy="1431925"/>
          </a:xfrm>
        </p:spPr>
        <p:txBody>
          <a:bodyPr/>
          <a:lstStyle/>
          <a:p>
            <a:r>
              <a:rPr lang="it-IT" dirty="0"/>
              <a:t>La rappresentazione del mistero rivelata agli ultimi</a:t>
            </a:r>
          </a:p>
        </p:txBody>
      </p:sp>
      <p:pic>
        <p:nvPicPr>
          <p:cNvPr id="5" name="Immagine 4" descr="800px-Duccio_maesta1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596" y="1843351"/>
            <a:ext cx="9563142" cy="470984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8077200" cy="1431925"/>
          </a:xfrm>
        </p:spPr>
        <p:txBody>
          <a:bodyPr/>
          <a:lstStyle/>
          <a:p>
            <a:r>
              <a:rPr lang="it-IT" dirty="0"/>
              <a:t>La rappresentazione del mistero rivelata agli ultimi</a:t>
            </a:r>
          </a:p>
        </p:txBody>
      </p:sp>
      <p:pic>
        <p:nvPicPr>
          <p:cNvPr id="4" name="Immagine 3" descr="verso maesta storie della passi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766007"/>
            <a:ext cx="10225136" cy="494309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duccio_cr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9" y="130174"/>
            <a:ext cx="4985385" cy="661840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48122" y="109422"/>
            <a:ext cx="7862918" cy="1431925"/>
          </a:xfrm>
        </p:spPr>
        <p:txBody>
          <a:bodyPr/>
          <a:lstStyle/>
          <a:p>
            <a:r>
              <a:rPr lang="it-IT" dirty="0"/>
              <a:t>La rappresentazione del mistero rivelata agli ultimi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5810248" y="4071918"/>
            <a:ext cx="4538666" cy="2786082"/>
          </a:xfrm>
        </p:spPr>
        <p:txBody>
          <a:bodyPr/>
          <a:lstStyle/>
          <a:p>
            <a:pPr>
              <a:buNone/>
            </a:pPr>
            <a:r>
              <a:rPr lang="it-IT" dirty="0"/>
              <a:t>	I canoni stilistici introdotti da Giotto saranno, fino ai giorni nostri, la norma per tutte le rappresentazioni del Cristo crocifisso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238876" y="185736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Duccio di </a:t>
            </a:r>
            <a:r>
              <a:rPr lang="it-IT" dirty="0" err="1"/>
              <a:t>Buoninsegna</a:t>
            </a:r>
            <a:r>
              <a:rPr lang="it-IT" dirty="0"/>
              <a:t>, Maestà, Formella della Crocifissione</a:t>
            </a:r>
          </a:p>
        </p:txBody>
      </p:sp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381224" y="1857364"/>
            <a:ext cx="8143932" cy="4238636"/>
          </a:xfrm>
        </p:spPr>
        <p:txBody>
          <a:bodyPr/>
          <a:lstStyle/>
          <a:p>
            <a:r>
              <a:rPr lang="it-IT" dirty="0"/>
              <a:t>Lo scandalo del Cristianesimo</a:t>
            </a:r>
          </a:p>
          <a:p>
            <a:endParaRPr lang="it-IT" sz="2000" dirty="0"/>
          </a:p>
          <a:p>
            <a:pPr>
              <a:buNone/>
            </a:pPr>
            <a:r>
              <a:rPr lang="it-IT" dirty="0"/>
              <a:t>	</a:t>
            </a:r>
            <a:r>
              <a:rPr lang="it-IT" i="1" dirty="0"/>
              <a:t>Mentre i Giudei chiedono segni e i Greci cercano sapienza, noi invece annunziamo Cristo crocifisso: scandalo per i Giudei e stoltezza per i pagani; (…) Infatti ciò che è stoltezza di Dio è più sapiente degli uomini, e ciò che è debolezza di Dio è più forte degli uomini.</a:t>
            </a:r>
          </a:p>
          <a:p>
            <a:pPr algn="r">
              <a:buNone/>
            </a:pPr>
            <a:r>
              <a:rPr lang="it-IT" sz="2000" i="1" dirty="0"/>
              <a:t>1 </a:t>
            </a:r>
            <a:r>
              <a:rPr lang="it-IT" sz="2000" i="1" dirty="0" err="1"/>
              <a:t>Cor</a:t>
            </a:r>
            <a:r>
              <a:rPr lang="it-IT" sz="2000" i="1" dirty="0"/>
              <a:t> 1, 22-25 (ca.57 d.C.)</a:t>
            </a:r>
            <a:r>
              <a:rPr lang="it-IT" i="1" dirty="0"/>
              <a:t> </a:t>
            </a:r>
            <a:endParaRPr lang="it-IT" dirty="0"/>
          </a:p>
          <a:p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 spd="slow">
    <p:newsfla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DA997AD-8478-9D54-DC1D-0361BDF18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636068"/>
            <a:ext cx="4464496" cy="608986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3472" y="260648"/>
            <a:ext cx="7862918" cy="963960"/>
          </a:xfrm>
        </p:spPr>
        <p:txBody>
          <a:bodyPr/>
          <a:lstStyle/>
          <a:p>
            <a:r>
              <a:rPr lang="it-IT" dirty="0"/>
              <a:t>La rappresentazione del mistero rivelata agli ultimi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2495600" y="2035959"/>
            <a:ext cx="3168352" cy="2786082"/>
          </a:xfrm>
        </p:spPr>
        <p:txBody>
          <a:bodyPr/>
          <a:lstStyle/>
          <a:p>
            <a:pPr>
              <a:buNone/>
            </a:pPr>
            <a:r>
              <a:rPr lang="it-IT" dirty="0"/>
              <a:t>	</a:t>
            </a:r>
            <a:r>
              <a:rPr lang="it-IT" sz="1800" dirty="0"/>
              <a:t>Michelangelo Buonarroti, in uno studio della metà del 500, tenterà di operare una sintesi tra le due rappresentazioni: nonostante la sofferenza, il dolore, perfino la ribellione, il suo Cristo sembra lanciare un messaggio di eternità, un senso ultimo positivo della vita umana. È di nuovo un Christus </a:t>
            </a:r>
            <a:r>
              <a:rPr lang="it-IT" sz="1800" dirty="0" err="1"/>
              <a:t>Triumphans</a:t>
            </a:r>
            <a:r>
              <a:rPr lang="it-IT" sz="1800" dirty="0"/>
              <a:t>, umano-divino, sintesi di disperazione e speranza</a:t>
            </a:r>
          </a:p>
        </p:txBody>
      </p:sp>
    </p:spTree>
    <p:extLst>
      <p:ext uri="{BB962C8B-B14F-4D97-AF65-F5344CB8AC3E}">
        <p14:creationId xmlns:p14="http://schemas.microsoft.com/office/powerpoint/2010/main" val="738929024"/>
      </p:ext>
    </p:extLst>
  </p:cSld>
  <p:clrMapOvr>
    <a:masterClrMapping/>
  </p:clrMapOvr>
  <p:transition spd="slow">
    <p:newsfla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3472" y="139124"/>
            <a:ext cx="7862918" cy="963960"/>
          </a:xfrm>
        </p:spPr>
        <p:txBody>
          <a:bodyPr/>
          <a:lstStyle/>
          <a:p>
            <a:r>
              <a:rPr lang="it-IT" dirty="0"/>
              <a:t>La rappresentazione del mistero rivelata agli ultimi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1703512" y="1988841"/>
            <a:ext cx="2592288" cy="4752527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/>
              <a:t>Caravaggio non raffigura il Cristo crocifisso. Rappresenta comunque due crocifissioni atipiche: quella degli apostoli Andrea e Pietro. Quello che gli interessa però è più l’elemento umano insito nella rappresentazione della croce, la sofferenza, la rassegnazione, il lavoro.</a:t>
            </a:r>
          </a:p>
          <a:p>
            <a:pPr marL="0" indent="0">
              <a:buNone/>
            </a:pPr>
            <a:r>
              <a:rPr lang="it-IT" sz="1800" dirty="0"/>
              <a:t>La partecipazione dell’umano al destino del Redentore</a:t>
            </a:r>
          </a:p>
          <a:p>
            <a:pPr>
              <a:buNone/>
            </a:pPr>
            <a:endParaRPr lang="it-IT" sz="1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52D3BC2-C9AA-A0FD-1420-444B91C89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55" y="1340767"/>
            <a:ext cx="3793677" cy="49092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66D8052-8429-5B98-8CBF-253DD57CD8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23" y="1824984"/>
            <a:ext cx="3612008" cy="486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5794"/>
      </p:ext>
    </p:extLst>
  </p:cSld>
  <p:clrMapOvr>
    <a:masterClrMapping/>
  </p:clrMapOvr>
  <p:transition spd="slow">
    <p:newsfla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7862918" cy="1431925"/>
          </a:xfrm>
        </p:spPr>
        <p:txBody>
          <a:bodyPr/>
          <a:lstStyle/>
          <a:p>
            <a:r>
              <a:rPr lang="it-IT" dirty="0"/>
              <a:t>La rappresentazione del mistero rivelata agli ultimi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952992" y="1928803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Simone Martini, 1335</a:t>
            </a:r>
          </a:p>
        </p:txBody>
      </p:sp>
      <p:pic>
        <p:nvPicPr>
          <p:cNvPr id="10" name="Immagine 9" descr="Simone Martini 13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34" y="2000240"/>
            <a:ext cx="2838470" cy="4616788"/>
          </a:xfrm>
          <a:prstGeom prst="rect">
            <a:avLst/>
          </a:prstGeom>
        </p:spPr>
      </p:pic>
      <p:pic>
        <p:nvPicPr>
          <p:cNvPr id="11" name="Immagine 10" descr="crocifisso Masacc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941" y="2000240"/>
            <a:ext cx="3326201" cy="451010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238744" y="5929331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Masaccio, 1426</a:t>
            </a:r>
          </a:p>
        </p:txBody>
      </p:sp>
    </p:spTree>
  </p:cSld>
  <p:clrMapOvr>
    <a:masterClrMapping/>
  </p:clrMapOvr>
  <p:transition spd="slow">
    <p:newsfla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024430" y="1928803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Masaccio, Trinità, 1428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310578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Mantegna, 1456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7862918" cy="1431925"/>
          </a:xfrm>
        </p:spPr>
        <p:txBody>
          <a:bodyPr/>
          <a:lstStyle/>
          <a:p>
            <a:r>
              <a:rPr lang="it-IT" dirty="0"/>
              <a:t>La rappresentazione del mistero rivelata agli ultimi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44" y="1928803"/>
            <a:ext cx="3286148" cy="47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magine 12" descr="Mantegna 14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4" y="2643182"/>
            <a:ext cx="4479934" cy="364332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881554" y="1928803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Antonello da Messina, 1475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95868" y="6072207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Giovanni Bellini, 1481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7862918" cy="1431925"/>
          </a:xfrm>
        </p:spPr>
        <p:txBody>
          <a:bodyPr/>
          <a:lstStyle/>
          <a:p>
            <a:r>
              <a:rPr lang="it-IT" dirty="0"/>
              <a:t>La rappresentazione del mistero rivelata agli ultimi</a:t>
            </a:r>
          </a:p>
        </p:txBody>
      </p:sp>
      <p:pic>
        <p:nvPicPr>
          <p:cNvPr id="7" name="Immagine 6" descr="Antonello da Messina 14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20" y="1928802"/>
            <a:ext cx="2928958" cy="4206483"/>
          </a:xfrm>
          <a:prstGeom prst="rect">
            <a:avLst/>
          </a:prstGeom>
        </p:spPr>
      </p:pic>
      <p:pic>
        <p:nvPicPr>
          <p:cNvPr id="8" name="Immagine 7" descr="Giovanni Bellini 14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5" y="1775974"/>
            <a:ext cx="2857520" cy="48677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095868" y="192880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El</a:t>
            </a:r>
            <a:r>
              <a:rPr lang="it-IT" dirty="0"/>
              <a:t> Greco, 1580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95868" y="6000769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Diego Velasquez, 1631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7862918" cy="1431925"/>
          </a:xfrm>
        </p:spPr>
        <p:txBody>
          <a:bodyPr/>
          <a:lstStyle/>
          <a:p>
            <a:r>
              <a:rPr lang="it-IT" dirty="0"/>
              <a:t>La rappresentazione del mistero rivelata agli ultimi</a:t>
            </a:r>
          </a:p>
        </p:txBody>
      </p:sp>
      <p:pic>
        <p:nvPicPr>
          <p:cNvPr id="10" name="Immagine 9" descr="El Greco 15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58" y="1928802"/>
            <a:ext cx="3090884" cy="4714908"/>
          </a:xfrm>
          <a:prstGeom prst="rect">
            <a:avLst/>
          </a:prstGeom>
        </p:spPr>
      </p:pic>
      <p:pic>
        <p:nvPicPr>
          <p:cNvPr id="11" name="Immagine 10" descr="Velasquez 16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32" y="1714500"/>
            <a:ext cx="3194858" cy="492921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Gaugin 18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7" y="908720"/>
            <a:ext cx="4608512" cy="588320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583832" y="602128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Paul </a:t>
            </a:r>
            <a:r>
              <a:rPr lang="it-IT" dirty="0" err="1"/>
              <a:t>Gaugin</a:t>
            </a:r>
            <a:r>
              <a:rPr lang="it-IT" dirty="0"/>
              <a:t>, 1889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07285" y="0"/>
            <a:ext cx="7862918" cy="1431925"/>
          </a:xfrm>
        </p:spPr>
        <p:txBody>
          <a:bodyPr/>
          <a:lstStyle/>
          <a:p>
            <a:r>
              <a:rPr lang="it-IT" dirty="0"/>
              <a:t>La rappresentazione del mistero rivelata agli ultimi</a:t>
            </a:r>
          </a:p>
        </p:txBody>
      </p:sp>
    </p:spTree>
  </p:cSld>
  <p:clrMapOvr>
    <a:masterClrMapping/>
  </p:clrMapOvr>
  <p:transition spd="slow"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hagall 1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567923"/>
            <a:ext cx="5307458" cy="608498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555524" y="6006575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Marc Chagall, 1938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9456" y="19968"/>
            <a:ext cx="7862918" cy="1431925"/>
          </a:xfrm>
        </p:spPr>
        <p:txBody>
          <a:bodyPr/>
          <a:lstStyle/>
          <a:p>
            <a:r>
              <a:rPr lang="it-IT" dirty="0"/>
              <a:t>La rappresentazione del mistero rivelata agli ultimi</a:t>
            </a:r>
          </a:p>
        </p:txBody>
      </p:sp>
    </p:spTree>
  </p:cSld>
  <p:clrMapOvr>
    <a:masterClrMapping/>
  </p:clrMapOvr>
  <p:transition spd="slow">
    <p:newsfla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Dalì 19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70" y="2000240"/>
            <a:ext cx="2968646" cy="4714908"/>
          </a:xfrm>
          <a:prstGeom prst="rect">
            <a:avLst/>
          </a:prstGeom>
        </p:spPr>
      </p:pic>
      <p:pic>
        <p:nvPicPr>
          <p:cNvPr id="7" name="Immagine 6" descr="crocifissi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9" y="127318"/>
            <a:ext cx="3707970" cy="66226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9082" y="12864"/>
            <a:ext cx="7862918" cy="1431925"/>
          </a:xfrm>
        </p:spPr>
        <p:txBody>
          <a:bodyPr/>
          <a:lstStyle/>
          <a:p>
            <a:r>
              <a:rPr lang="it-IT" dirty="0"/>
              <a:t>La rappresentazione del mistero rivelata agli ultimi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655840" y="2132856"/>
            <a:ext cx="160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Salvador </a:t>
            </a:r>
            <a:r>
              <a:rPr lang="it-IT" dirty="0" err="1"/>
              <a:t>Dalì</a:t>
            </a:r>
            <a:r>
              <a:rPr lang="it-IT" dirty="0"/>
              <a:t>, 1951 e 1954</a:t>
            </a:r>
          </a:p>
        </p:txBody>
      </p:sp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381224" y="1857364"/>
            <a:ext cx="8143932" cy="4238636"/>
          </a:xfrm>
        </p:spPr>
        <p:txBody>
          <a:bodyPr/>
          <a:lstStyle/>
          <a:p>
            <a:r>
              <a:rPr lang="it-IT" dirty="0"/>
              <a:t>La questione, fin dall’inizio, non è la rappresentazione della croce, ma quella di un Dio crocifisso, che poteva essere oggetto di scherno da parte dei pagani</a:t>
            </a:r>
          </a:p>
          <a:p>
            <a:pPr>
              <a:buNone/>
            </a:pPr>
            <a:endParaRPr lang="it-IT" dirty="0"/>
          </a:p>
          <a:p>
            <a:r>
              <a:rPr lang="it-IT" dirty="0"/>
              <a:t>Infatti un graffito del III secolo, ritrovato nel 1857 sul colle Palatino, a Roma, rappresenta un crocifisso con la testa d’asino, venerato da un fedele</a:t>
            </a:r>
          </a:p>
          <a:p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 spd="slow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pic>
        <p:nvPicPr>
          <p:cNvPr id="5" name="Segnaposto contenuto 4" descr="graffito palati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064" y="1115475"/>
            <a:ext cx="4962141" cy="5505365"/>
          </a:xfrm>
        </p:spPr>
      </p:pic>
      <p:pic>
        <p:nvPicPr>
          <p:cNvPr id="6" name="Immagine 5" descr="graffito palatino diseg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1895475"/>
            <a:ext cx="2800350" cy="30670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452662" y="5143512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scritta , in greco antico, recita </a:t>
            </a:r>
            <a:r>
              <a:rPr lang="it-IT" i="1" dirty="0" err="1"/>
              <a:t>Alessameno</a:t>
            </a:r>
            <a:r>
              <a:rPr lang="it-IT" i="1" dirty="0"/>
              <a:t> venera il suo Dio. </a:t>
            </a:r>
            <a:r>
              <a:rPr lang="it-IT" dirty="0"/>
              <a:t>Si tratta di una evidente irrisione del cristianesimo e del suo Dio crocifisso </a:t>
            </a:r>
          </a:p>
        </p:txBody>
      </p:sp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DC44293-FADD-7B18-DE5B-FDE71CF78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26" y="1104216"/>
            <a:ext cx="4104456" cy="547260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495600" y="2883504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rappresentazione sembra essere stata ripresa in tempi assai più recenti da Pablo Picasso, che tra il 1896 e il 1897 realizzò un crocifisso su carta, che al posto del volto del Cristo mostra quella che sembra una testa di animale.</a:t>
            </a:r>
          </a:p>
          <a:p>
            <a:r>
              <a:rPr lang="it-IT" dirty="0"/>
              <a:t>In realtà l’artista spagnolo, noto per il dichiarato ateismo, aveva all’epoca solo quindici anni. Difficile quindi cogliere nel dipinto una intenzione blasfema. </a:t>
            </a:r>
          </a:p>
        </p:txBody>
      </p:sp>
    </p:spTree>
    <p:extLst>
      <p:ext uri="{BB962C8B-B14F-4D97-AF65-F5344CB8AC3E}">
        <p14:creationId xmlns:p14="http://schemas.microsoft.com/office/powerpoint/2010/main" val="720430295"/>
      </p:ext>
    </p:extLst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pic>
        <p:nvPicPr>
          <p:cNvPr id="5" name="Immagine 4" descr="ancora catacombe di domiuti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3775391"/>
            <a:ext cx="5625641" cy="2906581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22400" y="2464008"/>
            <a:ext cx="5218394" cy="4238636"/>
          </a:xfrm>
        </p:spPr>
        <p:txBody>
          <a:bodyPr/>
          <a:lstStyle/>
          <a:p>
            <a:r>
              <a:rPr lang="it-IT" sz="3000" dirty="0"/>
              <a:t>La croce veniva comunque rappresentata, anche se nascosta, attraverso una ricca simbologia, oppure inserita, sotto la forma della lettera </a:t>
            </a:r>
            <a:r>
              <a:rPr lang="it-IT" sz="3000" i="1" dirty="0"/>
              <a:t>Tau</a:t>
            </a:r>
            <a:r>
              <a:rPr lang="it-IT" sz="3000" dirty="0"/>
              <a:t> dell’alfabeto greco, all’interno dei nomi propri di persona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080847" y="2206869"/>
            <a:ext cx="1928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Il simbolo dell’ancora in un graffito delle catacombe di </a:t>
            </a:r>
            <a:r>
              <a:rPr lang="it-IT" dirty="0" err="1"/>
              <a:t>Domitilla</a:t>
            </a:r>
            <a:endParaRPr lang="it-IT" dirty="0"/>
          </a:p>
        </p:txBody>
      </p:sp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pic>
        <p:nvPicPr>
          <p:cNvPr id="8" name="Immagine 7" descr="Monog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57" y="2071679"/>
            <a:ext cx="2952713" cy="1141297"/>
          </a:xfrm>
          <a:prstGeom prst="rect">
            <a:avLst/>
          </a:prstGeom>
        </p:spPr>
      </p:pic>
      <p:pic>
        <p:nvPicPr>
          <p:cNvPr id="9" name="Immagine 8" descr="ichty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424" y="2071679"/>
            <a:ext cx="2426208" cy="1664208"/>
          </a:xfrm>
          <a:prstGeom prst="rect">
            <a:avLst/>
          </a:prstGeom>
        </p:spPr>
      </p:pic>
      <p:pic>
        <p:nvPicPr>
          <p:cNvPr id="10" name="Immagine 9" descr="ruf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4081352"/>
            <a:ext cx="2926080" cy="2322576"/>
          </a:xfrm>
          <a:prstGeom prst="rect">
            <a:avLst/>
          </a:prstGeom>
        </p:spPr>
      </p:pic>
      <p:pic>
        <p:nvPicPr>
          <p:cNvPr id="11" name="Immagine 10" descr="Image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888" y="1686699"/>
            <a:ext cx="3170917" cy="4717229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881158" y="3357563"/>
            <a:ext cx="2571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Immagini provenienti dall’iconografia delle catacombe.</a:t>
            </a:r>
          </a:p>
          <a:p>
            <a:r>
              <a:rPr lang="it-IT" dirty="0"/>
              <a:t>La croce è rappresentata dall’albero della nave e dalla lettera greca Tau all’interno dei nomi, o direttamente sotto il nome della defunta </a:t>
            </a:r>
            <a:r>
              <a:rPr lang="it-IT" dirty="0" err="1"/>
              <a:t>Rufina</a:t>
            </a:r>
            <a:r>
              <a:rPr lang="it-IT" dirty="0"/>
              <a:t> Irene </a:t>
            </a:r>
          </a:p>
        </p:txBody>
      </p:sp>
    </p:spTree>
  </p:cSld>
  <p:clrMapOvr>
    <a:masterClrMapping/>
  </p:clrMapOvr>
  <p:transition spd="slow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ercola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1535633"/>
            <a:ext cx="3548071" cy="514351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rappresentazione della croce e del crocifisso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9336" y="2431828"/>
            <a:ext cx="20162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Mentre è del I secolo, anteriore al 70 d.C., la rappresentazione di una croce nella cosiddetta </a:t>
            </a:r>
            <a:r>
              <a:rPr lang="it-IT" i="1" dirty="0"/>
              <a:t>Casa del Bicentenario  </a:t>
            </a:r>
            <a:r>
              <a:rPr lang="it-IT" dirty="0"/>
              <a:t>ad Ercolano, che testimonierebbe la presenza del culto cristiano, forse successivo alla predicazione dell’apostolo Paolo.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560" y="1861399"/>
            <a:ext cx="3451232" cy="469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sellaDiTesto 15"/>
          <p:cNvSpPr txBox="1"/>
          <p:nvPr/>
        </p:nvSpPr>
        <p:spPr>
          <a:xfrm>
            <a:off x="5735960" y="3790039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Dopo l’Editto di tolleranza di Costantino, cominciano ad essere rappresentate con maggiore frequenza sia la </a:t>
            </a:r>
            <a:r>
              <a:rPr lang="it-IT" i="1" dirty="0" err="1"/>
              <a:t>Crux</a:t>
            </a:r>
            <a:r>
              <a:rPr lang="it-IT" i="1" dirty="0"/>
              <a:t> </a:t>
            </a:r>
            <a:r>
              <a:rPr lang="it-IT" i="1" dirty="0" err="1"/>
              <a:t>commissa</a:t>
            </a:r>
            <a:r>
              <a:rPr lang="it-IT" dirty="0"/>
              <a:t>, a </a:t>
            </a:r>
            <a:r>
              <a:rPr lang="it-IT" dirty="0" err="1"/>
              <a:t>foma</a:t>
            </a:r>
            <a:r>
              <a:rPr lang="it-IT" dirty="0"/>
              <a:t> di Tau, sia la croce latina, </a:t>
            </a:r>
            <a:r>
              <a:rPr lang="it-IT" dirty="0" err="1"/>
              <a:t>o</a:t>
            </a:r>
            <a:r>
              <a:rPr lang="it-IT" i="1" dirty="0" err="1"/>
              <a:t>Crux</a:t>
            </a:r>
            <a:r>
              <a:rPr lang="it-IT" i="1" dirty="0"/>
              <a:t> </a:t>
            </a:r>
            <a:r>
              <a:rPr lang="it-IT" i="1" dirty="0" err="1"/>
              <a:t>immissa</a:t>
            </a:r>
            <a:r>
              <a:rPr lang="it-IT" dirty="0"/>
              <a:t> </a:t>
            </a:r>
          </a:p>
        </p:txBody>
      </p:sp>
    </p:spTree>
  </p:cSld>
  <p:clrMapOvr>
    <a:masterClrMapping/>
  </p:clrMapOvr>
  <p:transition spd="slow">
    <p:newsflash/>
  </p:transition>
</p:sld>
</file>

<file path=ppt/theme/theme1.xml><?xml version="1.0" encoding="utf-8"?>
<a:theme xmlns:a="http://schemas.openxmlformats.org/drawingml/2006/main" name="Tema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1_Rifless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fless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fless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fless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fless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fless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fless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fless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fless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fless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707</TotalTime>
  <Words>1493</Words>
  <Application>Microsoft Office PowerPoint</Application>
  <PresentationFormat>Widescreen</PresentationFormat>
  <Paragraphs>113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1" baseType="lpstr">
      <vt:lpstr>Tahoma</vt:lpstr>
      <vt:lpstr>Wingdings</vt:lpstr>
      <vt:lpstr>Tema1</vt:lpstr>
      <vt:lpstr>La rappresentazione dell’immagine di Cristo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della croce e del crocifisso</vt:lpstr>
      <vt:lpstr>La rappresentazione del mistero rivelata agli ultimi</vt:lpstr>
      <vt:lpstr>La rappresentazione del mistero rivelata agli ultimi</vt:lpstr>
      <vt:lpstr>La rappresentazione del mistero rivelata agli ultimi</vt:lpstr>
      <vt:lpstr>La rappresentazione del mistero rivelata agli ultimi</vt:lpstr>
      <vt:lpstr>La rappresentazione del mistero rivelata agli ultimi</vt:lpstr>
      <vt:lpstr>La rappresentazione del mistero rivelata agli ultimi</vt:lpstr>
      <vt:lpstr>La rappresentazione del mistero rivelata agli ultimi</vt:lpstr>
      <vt:lpstr>La rappresentazione del mistero rivelata agli ultimi</vt:lpstr>
      <vt:lpstr>La rappresentazione del mistero rivelata agli ultimi</vt:lpstr>
      <vt:lpstr>La rappresentazione del mistero rivelata agli ultimi</vt:lpstr>
      <vt:lpstr>La rappresentazione del mistero rivelata agli ultimi</vt:lpstr>
      <vt:lpstr>La rappresentazione del mistero rivelata agli ultimi</vt:lpstr>
      <vt:lpstr>La rappresentazione del mistero rivelata agli ultimi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 origini dell’iconografia cristiana</dc:title>
  <dc:creator>Nicola</dc:creator>
  <cp:lastModifiedBy>utente</cp:lastModifiedBy>
  <cp:revision>79</cp:revision>
  <dcterms:created xsi:type="dcterms:W3CDTF">2012-03-01T11:27:41Z</dcterms:created>
  <dcterms:modified xsi:type="dcterms:W3CDTF">2023-05-11T12:23:13Z</dcterms:modified>
</cp:coreProperties>
</file>