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83" r:id="rId3"/>
    <p:sldId id="290" r:id="rId4"/>
    <p:sldId id="291" r:id="rId5"/>
    <p:sldId id="292" r:id="rId6"/>
    <p:sldId id="293" r:id="rId7"/>
    <p:sldId id="295" r:id="rId8"/>
    <p:sldId id="275" r:id="rId9"/>
    <p:sldId id="276" r:id="rId10"/>
    <p:sldId id="278" r:id="rId11"/>
    <p:sldId id="258" r:id="rId12"/>
    <p:sldId id="265" r:id="rId13"/>
    <p:sldId id="279" r:id="rId14"/>
    <p:sldId id="266" r:id="rId15"/>
    <p:sldId id="267" r:id="rId16"/>
    <p:sldId id="268" r:id="rId17"/>
    <p:sldId id="269" r:id="rId18"/>
    <p:sldId id="270" r:id="rId19"/>
    <p:sldId id="271" r:id="rId20"/>
    <p:sldId id="272" r:id="rId21"/>
    <p:sldId id="273" r:id="rId22"/>
    <p:sldId id="274" r:id="rId23"/>
    <p:sldId id="280" r:id="rId24"/>
    <p:sldId id="281" r:id="rId25"/>
    <p:sldId id="282" r:id="rId26"/>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0"/>
  </p:normalViewPr>
  <p:slideViewPr>
    <p:cSldViewPr>
      <p:cViewPr varScale="1">
        <p:scale>
          <a:sx n="75" d="100"/>
          <a:sy n="75" d="100"/>
        </p:scale>
        <p:origin x="864"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FC415B8-67C3-4AA9-8C6F-2B15308D45B1}" type="datetimeFigureOut">
              <a:rPr lang="it-IT" smtClean="0"/>
              <a:t>18/08/2023</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C69C87B-02AA-41CF-B4F4-8A7856168ACD}" type="slidenum">
              <a:rPr lang="it-IT" smtClean="0"/>
              <a:t>‹N›</a:t>
            </a:fld>
            <a:endParaRPr lang="it-IT"/>
          </a:p>
        </p:txBody>
      </p:sp>
    </p:spTree>
    <p:extLst>
      <p:ext uri="{BB962C8B-B14F-4D97-AF65-F5344CB8AC3E}">
        <p14:creationId xmlns:p14="http://schemas.microsoft.com/office/powerpoint/2010/main" val="292553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69C87B-02AA-41CF-B4F4-8A7856168ACD}" type="slidenum">
              <a:rPr lang="it-IT" smtClean="0"/>
              <a:t>7</a:t>
            </a:fld>
            <a:endParaRPr lang="it-IT"/>
          </a:p>
        </p:txBody>
      </p:sp>
    </p:spTree>
    <p:extLst>
      <p:ext uri="{BB962C8B-B14F-4D97-AF65-F5344CB8AC3E}">
        <p14:creationId xmlns:p14="http://schemas.microsoft.com/office/powerpoint/2010/main" val="81242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C69C87B-02AA-41CF-B4F4-8A7856168ACD}" type="slidenum">
              <a:rPr lang="it-IT" smtClean="0"/>
              <a:t>17</a:t>
            </a:fld>
            <a:endParaRPr lang="it-IT"/>
          </a:p>
        </p:txBody>
      </p:sp>
    </p:spTree>
    <p:extLst>
      <p:ext uri="{BB962C8B-B14F-4D97-AF65-F5344CB8AC3E}">
        <p14:creationId xmlns:p14="http://schemas.microsoft.com/office/powerpoint/2010/main" val="330555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6350"/>
            <a:ext cx="12187767"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grpSp>
      </p:grpSp>
      <p:sp>
        <p:nvSpPr>
          <p:cNvPr id="139280" name="Rectangle 16"/>
          <p:cNvSpPr>
            <a:spLocks noGrp="1" noChangeArrowheads="1"/>
          </p:cNvSpPr>
          <p:nvPr>
            <p:ph type="ctrTitle" sz="quarter"/>
          </p:nvPr>
        </p:nvSpPr>
        <p:spPr>
          <a:xfrm>
            <a:off x="1422400" y="1997076"/>
            <a:ext cx="9448800" cy="1431925"/>
          </a:xfrm>
        </p:spPr>
        <p:txBody>
          <a:bodyPr anchor="b"/>
          <a:lstStyle>
            <a:lvl1pPr>
              <a:defRPr/>
            </a:lvl1pPr>
          </a:lstStyle>
          <a:p>
            <a:r>
              <a:rPr lang="it-IT"/>
              <a:t>Fare clic per modificare lo stile del titolo</a:t>
            </a:r>
          </a:p>
        </p:txBody>
      </p:sp>
      <p:sp>
        <p:nvSpPr>
          <p:cNvPr id="139281" name="Rectangle 17"/>
          <p:cNvSpPr>
            <a:spLocks noGrp="1" noChangeArrowheads="1"/>
          </p:cNvSpPr>
          <p:nvPr>
            <p:ph type="subTitle" sz="quarter" idx="1"/>
          </p:nvPr>
        </p:nvSpPr>
        <p:spPr>
          <a:xfrm>
            <a:off x="1422400" y="3886200"/>
            <a:ext cx="85344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18" name="Rectangle 18"/>
          <p:cNvSpPr>
            <a:spLocks noGrp="1" noChangeArrowheads="1"/>
          </p:cNvSpPr>
          <p:nvPr>
            <p:ph type="dt" sz="quarter" idx="10"/>
          </p:nvPr>
        </p:nvSpPr>
        <p:spPr/>
        <p:txBody>
          <a:bodyPr/>
          <a:lstStyle>
            <a:lvl1pPr>
              <a:defRPr smtClean="0"/>
            </a:lvl1pPr>
          </a:lstStyle>
          <a:p>
            <a:pPr>
              <a:defRPr/>
            </a:pPr>
            <a:fld id="{E41B1D52-9737-496D-881F-3B5DE4C623F5}" type="datetimeFigureOut">
              <a:rPr lang="it-IT">
                <a:solidFill>
                  <a:srgbClr val="FFFFFF"/>
                </a:solidFill>
              </a:rPr>
              <a:pPr>
                <a:defRPr/>
              </a:pPr>
              <a:t>18/08/2023</a:t>
            </a:fld>
            <a:endParaRPr lang="it-IT">
              <a:solidFill>
                <a:srgbClr val="FFFFFF"/>
              </a:solidFill>
            </a:endParaRPr>
          </a:p>
        </p:txBody>
      </p:sp>
      <p:sp>
        <p:nvSpPr>
          <p:cNvPr id="19" name="Rectangle 19"/>
          <p:cNvSpPr>
            <a:spLocks noGrp="1" noChangeArrowheads="1"/>
          </p:cNvSpPr>
          <p:nvPr>
            <p:ph type="ftr" sz="quarter" idx="11"/>
          </p:nvPr>
        </p:nvSpPr>
        <p:spPr>
          <a:xfrm>
            <a:off x="4470400" y="6248400"/>
            <a:ext cx="3860800" cy="457200"/>
          </a:xfrm>
        </p:spPr>
        <p:txBody>
          <a:bodyPr/>
          <a:lstStyle>
            <a:lvl1pPr>
              <a:defRPr smtClean="0"/>
            </a:lvl1pPr>
          </a:lstStyle>
          <a:p>
            <a:pPr>
              <a:defRPr/>
            </a:pPr>
            <a:endParaRPr lang="it-IT">
              <a:solidFill>
                <a:srgbClr val="FFFFFF"/>
              </a:solidFill>
            </a:endParaRPr>
          </a:p>
        </p:txBody>
      </p:sp>
      <p:sp>
        <p:nvSpPr>
          <p:cNvPr id="20" name="Rectangle 20"/>
          <p:cNvSpPr>
            <a:spLocks noGrp="1" noChangeArrowheads="1"/>
          </p:cNvSpPr>
          <p:nvPr>
            <p:ph type="sldNum" sz="quarter" idx="12"/>
          </p:nvPr>
        </p:nvSpPr>
        <p:spPr/>
        <p:txBody>
          <a:bodyPr/>
          <a:lstStyle>
            <a:lvl1pPr>
              <a:defRPr smtClean="0"/>
            </a:lvl1pPr>
          </a:lstStyle>
          <a:p>
            <a:pPr>
              <a:defRPr/>
            </a:pPr>
            <a:fld id="{30F640FC-9B36-47CA-818D-D5FF1A28427C}"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858522279"/>
      </p:ext>
    </p:extLst>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82724A9F-FCA2-4FAC-929E-6577144F9521}" type="datetimeFigureOut">
              <a:rPr lang="it-IT">
                <a:solidFill>
                  <a:srgbClr val="FFFFFF"/>
                </a:solidFill>
              </a:rPr>
              <a:pPr>
                <a:defRPr/>
              </a:pPr>
              <a:t>18/08/2023</a:t>
            </a:fld>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B6049E1B-24C5-47E6-A06A-88F1AEA38E67}"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4163041852"/>
      </p:ext>
    </p:extLst>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66200" y="304800"/>
            <a:ext cx="251460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422400" y="304800"/>
            <a:ext cx="734060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4E366153-B8A4-4A23-9C40-19ED9A0DA371}" type="datetimeFigureOut">
              <a:rPr lang="it-IT">
                <a:solidFill>
                  <a:srgbClr val="FFFFFF"/>
                </a:solidFill>
              </a:rPr>
              <a:pPr>
                <a:defRPr/>
              </a:pPr>
              <a:t>18/08/2023</a:t>
            </a:fld>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7F4E596-74C0-4DE7-98F4-646B6321D72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118136265"/>
      </p:ext>
    </p:extLst>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4348DAAD-745F-4106-A1A4-1F297DFE7449}" type="datetimeFigureOut">
              <a:rPr lang="it-IT">
                <a:solidFill>
                  <a:srgbClr val="FFFFFF"/>
                </a:solidFill>
              </a:rPr>
              <a:pPr>
                <a:defRPr/>
              </a:pPr>
              <a:t>18/08/2023</a:t>
            </a:fld>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A196F515-F9A8-4B76-B8C1-8E42C02333E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639885326"/>
      </p:ext>
    </p:extLst>
  </p:cSld>
  <p:clrMapOvr>
    <a:masterClrMapping/>
  </p:clrMapOvr>
  <p:transition spd="slow">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fld id="{78DDF6A1-817B-488F-A98B-511F3B5CFA03}" type="datetimeFigureOut">
              <a:rPr lang="it-IT">
                <a:solidFill>
                  <a:srgbClr val="FFFFFF"/>
                </a:solidFill>
              </a:rPr>
              <a:pPr>
                <a:defRPr/>
              </a:pPr>
              <a:t>18/08/2023</a:t>
            </a:fld>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59C1DD6D-F7BD-4954-9341-9A1FC9D4AD7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364259932"/>
      </p:ext>
    </p:extLst>
  </p:cSld>
  <p:clrMapOvr>
    <a:masterClrMapping/>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224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532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fld id="{73CA3338-1D9D-4151-82FF-02CAE9A4F53D}" type="datetimeFigureOut">
              <a:rPr lang="it-IT">
                <a:solidFill>
                  <a:srgbClr val="FFFFFF"/>
                </a:solidFill>
              </a:rPr>
              <a:pPr>
                <a:defRPr/>
              </a:pPr>
              <a:t>18/08/2023</a:t>
            </a:fld>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29DD0C9F-E17D-4597-A07C-1A877FEF4065}"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828210340"/>
      </p:ext>
    </p:extLst>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fld id="{51C2491B-F7A7-4F9B-ADF8-0F5B435EEA44}" type="datetimeFigureOut">
              <a:rPr lang="it-IT">
                <a:solidFill>
                  <a:srgbClr val="FFFFFF"/>
                </a:solidFill>
              </a:rPr>
              <a:pPr>
                <a:defRPr/>
              </a:pPr>
              <a:t>18/08/2023</a:t>
            </a:fld>
            <a:endParaRPr lang="it-IT">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A6C47068-E3B5-4069-983F-86F7F3EA276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413303023"/>
      </p:ext>
    </p:extLst>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fld id="{81DD9843-4139-433F-8762-C4D11DBAB14E}" type="datetimeFigureOut">
              <a:rPr lang="it-IT">
                <a:solidFill>
                  <a:srgbClr val="FFFFFF"/>
                </a:solidFill>
              </a:rPr>
              <a:pPr>
                <a:defRPr/>
              </a:pPr>
              <a:t>18/08/2023</a:t>
            </a:fld>
            <a:endParaRPr lang="it-IT">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2126B60C-F95A-4437-8D65-DA6CD3967C13}"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189553274"/>
      </p:ext>
    </p:extLst>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57FB719C-0739-406E-BBB1-DC5360E56D51}" type="datetimeFigureOut">
              <a:rPr lang="it-IT">
                <a:solidFill>
                  <a:srgbClr val="FFFFFF"/>
                </a:solidFill>
              </a:rPr>
              <a:pPr>
                <a:defRPr/>
              </a:pPr>
              <a:t>18/08/2023</a:t>
            </a:fld>
            <a:endParaRPr lang="it-IT">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C4EA4C61-F7A7-4F48-9E24-86079057173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040407354"/>
      </p:ext>
    </p:extLst>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fld id="{4369957B-5807-4181-BDD7-A9579888FE3D}" type="datetimeFigureOut">
              <a:rPr lang="it-IT">
                <a:solidFill>
                  <a:srgbClr val="FFFFFF"/>
                </a:solidFill>
              </a:rPr>
              <a:pPr>
                <a:defRPr/>
              </a:pPr>
              <a:t>18/08/2023</a:t>
            </a:fld>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480B6A39-3684-4328-BB6A-49D12AA1E3F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404302457"/>
      </p:ext>
    </p:extLst>
  </p:cSld>
  <p:clrMapOvr>
    <a:masterClrMapping/>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fld id="{90F70DEF-CBC4-4730-8612-059DCF2B61D5}" type="datetimeFigureOut">
              <a:rPr lang="it-IT">
                <a:solidFill>
                  <a:srgbClr val="FFFFFF"/>
                </a:solidFill>
              </a:rPr>
              <a:pPr>
                <a:defRPr/>
              </a:pPr>
              <a:t>18/08/2023</a:t>
            </a:fld>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4D2FC930-F27D-49F8-923C-4754B87B32C1}"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949418282"/>
      </p:ext>
    </p:extLst>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6350"/>
            <a:ext cx="12187767" cy="6851650"/>
            <a:chOff x="0" y="4"/>
            <a:chExt cx="5758" cy="4316"/>
          </a:xfrm>
        </p:grpSpPr>
        <p:sp>
          <p:nvSpPr>
            <p:cNvPr id="13824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4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grpSp>
          <p:nvGrpSpPr>
            <p:cNvPr id="1034" name="Group 5"/>
            <p:cNvGrpSpPr>
              <a:grpSpLocks/>
            </p:cNvGrpSpPr>
            <p:nvPr userDrawn="1"/>
          </p:nvGrpSpPr>
          <p:grpSpPr bwMode="auto">
            <a:xfrm>
              <a:off x="0" y="4"/>
              <a:ext cx="5758" cy="4316"/>
              <a:chOff x="0" y="4"/>
              <a:chExt cx="5758" cy="4316"/>
            </a:xfrm>
          </p:grpSpPr>
          <p:sp>
            <p:nvSpPr>
              <p:cNvPr id="13824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4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4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4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5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5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5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5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sp>
            <p:nvSpPr>
              <p:cNvPr id="13825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defTabSz="457200" fontAlgn="base">
                  <a:spcBef>
                    <a:spcPct val="0"/>
                  </a:spcBef>
                  <a:spcAft>
                    <a:spcPct val="0"/>
                  </a:spcAft>
                  <a:defRPr/>
                </a:pPr>
                <a:endParaRPr lang="it-IT" sz="1800">
                  <a:solidFill>
                    <a:srgbClr val="FFFFFF"/>
                  </a:solidFill>
                </a:endParaRPr>
              </a:p>
            </p:txBody>
          </p:sp>
        </p:grpSp>
      </p:grpSp>
      <p:sp>
        <p:nvSpPr>
          <p:cNvPr id="138255" name="Rectangle 15"/>
          <p:cNvSpPr>
            <a:spLocks noGrp="1" noChangeArrowheads="1"/>
          </p:cNvSpPr>
          <p:nvPr>
            <p:ph type="title"/>
          </p:nvPr>
        </p:nvSpPr>
        <p:spPr bwMode="auto">
          <a:xfrm>
            <a:off x="1422400" y="304801"/>
            <a:ext cx="100584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38256" name="Rectangle 16"/>
          <p:cNvSpPr>
            <a:spLocks noGrp="1" noChangeArrowheads="1"/>
          </p:cNvSpPr>
          <p:nvPr>
            <p:ph type="body" idx="1"/>
          </p:nvPr>
        </p:nvSpPr>
        <p:spPr bwMode="auto">
          <a:xfrm>
            <a:off x="1422400" y="1981200"/>
            <a:ext cx="10058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8257" name="Rectangle 17"/>
          <p:cNvSpPr>
            <a:spLocks noGrp="1" noChangeArrowheads="1"/>
          </p:cNvSpPr>
          <p:nvPr>
            <p:ph type="dt" sz="half" idx="2"/>
          </p:nvPr>
        </p:nvSpPr>
        <p:spPr bwMode="auto">
          <a:xfrm>
            <a:off x="142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defTabSz="457200" fontAlgn="base">
              <a:spcBef>
                <a:spcPct val="0"/>
              </a:spcBef>
              <a:spcAft>
                <a:spcPct val="0"/>
              </a:spcAft>
              <a:defRPr/>
            </a:pPr>
            <a:fld id="{69CA778A-6463-45EC-ACD2-99016312A761}" type="datetimeFigureOut">
              <a:rPr lang="it-IT" smtClean="0">
                <a:solidFill>
                  <a:srgbClr val="FFFFFF"/>
                </a:solidFill>
              </a:rPr>
              <a:pPr defTabSz="457200" fontAlgn="base">
                <a:spcBef>
                  <a:spcPct val="0"/>
                </a:spcBef>
                <a:spcAft>
                  <a:spcPct val="0"/>
                </a:spcAft>
                <a:defRPr/>
              </a:pPr>
              <a:t>18/08/2023</a:t>
            </a:fld>
            <a:endParaRPr lang="it-IT">
              <a:solidFill>
                <a:srgbClr val="FFFFFF"/>
              </a:solidFill>
            </a:endParaRPr>
          </a:p>
        </p:txBody>
      </p:sp>
      <p:sp>
        <p:nvSpPr>
          <p:cNvPr id="138258" name="Rectangle 18"/>
          <p:cNvSpPr>
            <a:spLocks noGrp="1" noChangeArrowheads="1"/>
          </p:cNvSpPr>
          <p:nvPr>
            <p:ph type="ftr" sz="quarter" idx="3"/>
          </p:nvPr>
        </p:nvSpPr>
        <p:spPr bwMode="auto">
          <a:xfrm>
            <a:off x="45720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defTabSz="457200" fontAlgn="base">
              <a:spcBef>
                <a:spcPct val="0"/>
              </a:spcBef>
              <a:spcAft>
                <a:spcPct val="0"/>
              </a:spcAft>
              <a:defRPr/>
            </a:pPr>
            <a:endParaRPr lang="it-IT">
              <a:solidFill>
                <a:srgbClr val="FFFFFF"/>
              </a:solidFill>
            </a:endParaRPr>
          </a:p>
        </p:txBody>
      </p:sp>
      <p:sp>
        <p:nvSpPr>
          <p:cNvPr id="138259" name="Rectangle 19"/>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defTabSz="457200" fontAlgn="base">
              <a:spcBef>
                <a:spcPct val="0"/>
              </a:spcBef>
              <a:spcAft>
                <a:spcPct val="0"/>
              </a:spcAft>
              <a:defRPr/>
            </a:pPr>
            <a:fld id="{4F098055-4DD2-42DB-A611-2678898CB0C9}" type="slidenum">
              <a:rPr lang="it-IT" smtClean="0">
                <a:solidFill>
                  <a:srgbClr val="FFFFFF"/>
                </a:solidFill>
              </a:rPr>
              <a:pPr defTabSz="457200" fontAlgn="base">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242895448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newsflash/>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ngelo%20Branduardi%20-%20Salmo.mp4"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PHFveRxXfM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bVP52dC3jks" TargetMode="External"/><Relationship Id="rId2" Type="http://schemas.openxmlformats.org/officeDocument/2006/relationships/hyperlink" Target="https://www.youtube.com/watch?v=a3UXYJzelk4"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s://www.youtube.com/watch?v=YMTbJgFtsF8" TargetMode="External"/><Relationship Id="rId7" Type="http://schemas.openxmlformats.org/officeDocument/2006/relationships/image" Target="../media/image15.png"/><Relationship Id="rId2" Type="http://schemas.openxmlformats.org/officeDocument/2006/relationships/hyperlink" Target="https://www.youtube.com/watch?v=haFHrfmfHbc"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youtube.com/watch?v=Kvw2cj3Z4eo" TargetMode="External"/><Relationship Id="rId4" Type="http://schemas.openxmlformats.org/officeDocument/2006/relationships/hyperlink" Target="https://www.youtube.com/watch?v=9WH32dY_BN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WOghUuL0P9Q"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GoucL99qdVo" TargetMode="External"/><Relationship Id="rId2" Type="http://schemas.openxmlformats.org/officeDocument/2006/relationships/hyperlink" Target="https://www.youtube.com/watch?v=EHyPQKJBmtQ"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Pregher&#242;%20adriano%20celentano.mp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d8OjrL73bY" TargetMode="External"/><Relationship Id="rId2" Type="http://schemas.openxmlformats.org/officeDocument/2006/relationships/hyperlink" Target="https://www.youtube.com/watch?v=Bw2CIRzsOiU"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Rm_aUj4B4dU" TargetMode="External"/><Relationship Id="rId7" Type="http://schemas.openxmlformats.org/officeDocument/2006/relationships/image" Target="../media/image25.png"/><Relationship Id="rId2" Type="http://schemas.openxmlformats.org/officeDocument/2006/relationships/hyperlink" Target="https://www.youtube.com/watch?v=ewmYLkegO14" TargetMode="External"/><Relationship Id="rId1" Type="http://schemas.openxmlformats.org/officeDocument/2006/relationships/slideLayout" Target="../slideLayouts/slideLayout2.xml"/><Relationship Id="rId6" Type="http://schemas.openxmlformats.org/officeDocument/2006/relationships/hyperlink" Target="https://www.youtube.com/watch?v=gq09Q1UGUl0" TargetMode="External"/><Relationship Id="rId5" Type="http://schemas.openxmlformats.org/officeDocument/2006/relationships/hyperlink" Target="https://www.youtube.com/watch?v=FW6tEH28wd8" TargetMode="External"/><Relationship Id="rId4" Type="http://schemas.openxmlformats.org/officeDocument/2006/relationships/hyperlink" Target="Angelo%20Branduardi%20-%20Alla%20Fiera%20Dell'Est%20(Live%20'83).mp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youtube.com/watch?v=IKCIu7rb5eQ" TargetMode="External"/><Relationship Id="rId7" Type="http://schemas.openxmlformats.org/officeDocument/2006/relationships/image" Target="../media/image27.png"/><Relationship Id="rId2" Type="http://schemas.openxmlformats.org/officeDocument/2006/relationships/hyperlink" Target="https://www.youtube.com/watch?v=8TyRHj4Ag34"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2xhmQ3EiSKg" TargetMode="External"/><Relationship Id="rId4" Type="http://schemas.openxmlformats.org/officeDocument/2006/relationships/hyperlink" Target="https://www.youtube.com/watch?v=7sOMIjd-81g" TargetMode="Externa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cGFkXTLaGU"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ww.youtube.com/watch?v=bb8ANwpUt4E&amp;t=119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kgt91OWfcfw"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79fzeNUqQbQ" TargetMode="External"/><Relationship Id="rId2" Type="http://schemas.openxmlformats.org/officeDocument/2006/relationships/hyperlink" Target="https://www.youtube.com/watch?v=W2bSQhFMEaI"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0e8Uve7cJU"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youtube.com/watch?v=38V8jnN1Kp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YK9iCRb7S4"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hyperlink" Target="https://www.youtube.com/watch?v=gjI6_4Zx-FU" TargetMode="External"/><Relationship Id="rId4" Type="http://schemas.openxmlformats.org/officeDocument/2006/relationships/hyperlink" Target="https://www.youtube.com/watch?v=M8Wt3dhF4fU"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whochI4AZPk" TargetMode="External"/><Relationship Id="rId7" Type="http://schemas.openxmlformats.org/officeDocument/2006/relationships/image" Target="../media/image38.png"/><Relationship Id="rId2" Type="http://schemas.openxmlformats.org/officeDocument/2006/relationships/hyperlink" Target="https://www.youtube.com/watch?v=NyoTvgPn0rU" TargetMode="External"/><Relationship Id="rId1" Type="http://schemas.openxmlformats.org/officeDocument/2006/relationships/slideLayout" Target="../slideLayouts/slideLayout2.xml"/><Relationship Id="rId6" Type="http://schemas.openxmlformats.org/officeDocument/2006/relationships/hyperlink" Target="https://www.youtube.com/watch?v=k4D5jbfeCzQ" TargetMode="External"/><Relationship Id="rId5" Type="http://schemas.openxmlformats.org/officeDocument/2006/relationships/hyperlink" Target="https://www.youtube.com/watch?v=1A5A1C4iaZU" TargetMode="External"/><Relationship Id="rId4" Type="http://schemas.openxmlformats.org/officeDocument/2006/relationships/hyperlink" Target="https://www.youtube.com/watch?v=auo0xXedRM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hHE_kVWXxM"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d5aMcuMUh1c"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gXzv2LFV24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BztgKDoDv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youtube.com/watch?v=1Rf3WK_IJ1g" TargetMode="External"/><Relationship Id="rId4" Type="http://schemas.openxmlformats.org/officeDocument/2006/relationships/hyperlink" Target="https://www.youtube.com/watch?v=0S6Tjvaj19Q"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z0sQDhx1rE" TargetMode="External"/><Relationship Id="rId2" Type="http://schemas.openxmlformats.org/officeDocument/2006/relationships/hyperlink" Target="https://www.youtube.com/watch?v=aaKf6P2nhK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014.cattonerd.it/uploads/2014/10/like-a-virgin-suor-crist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2120954"/>
            <a:ext cx="4917111" cy="4341509"/>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919536" y="404665"/>
            <a:ext cx="4320480" cy="1323439"/>
          </a:xfrm>
          <a:prstGeom prst="rect">
            <a:avLst/>
          </a:prstGeom>
        </p:spPr>
        <p:txBody>
          <a:bodyPr wrap="square">
            <a:spAutoFit/>
          </a:bodyPr>
          <a:lstStyle/>
          <a:p>
            <a:pPr>
              <a:spcBef>
                <a:spcPct val="0"/>
              </a:spcBef>
              <a:defRPr/>
            </a:pPr>
            <a:r>
              <a:rPr lang="it-IT" sz="4000" b="1" cap="all" dirty="0">
                <a:solidFill>
                  <a:srgbClr val="FFCC00"/>
                </a:solidFill>
                <a:effectLst>
                  <a:reflection blurRad="12700" stA="48000" endA="300" endPos="55000" dir="5400000" sy="-90000" algn="bl" rotWithShape="0"/>
                </a:effectLst>
                <a:latin typeface="Arial" pitchFamily="34" charset="0"/>
                <a:cs typeface="Arial" pitchFamily="34" charset="0"/>
              </a:rPr>
              <a:t>Musica e religione</a:t>
            </a:r>
          </a:p>
        </p:txBody>
      </p:sp>
      <p:sp>
        <p:nvSpPr>
          <p:cNvPr id="7" name="CasellaDiTesto 6"/>
          <p:cNvSpPr txBox="1"/>
          <p:nvPr/>
        </p:nvSpPr>
        <p:spPr>
          <a:xfrm>
            <a:off x="1343472" y="2060848"/>
            <a:ext cx="4752528" cy="1077218"/>
          </a:xfrm>
          <a:prstGeom prst="rect">
            <a:avLst/>
          </a:prstGeom>
          <a:noFill/>
        </p:spPr>
        <p:txBody>
          <a:bodyPr wrap="square" rtlCol="0">
            <a:spAutoFit/>
          </a:bodyPr>
          <a:lstStyle/>
          <a:p>
            <a:pPr defTabSz="457200" fontAlgn="base">
              <a:spcBef>
                <a:spcPct val="0"/>
              </a:spcBef>
              <a:spcAft>
                <a:spcPct val="0"/>
              </a:spcAft>
            </a:pPr>
            <a:r>
              <a:rPr lang="it-IT" sz="3200" dirty="0">
                <a:solidFill>
                  <a:srgbClr val="FFFFFF"/>
                </a:solidFill>
                <a:hlinkClick r:id="rId3" action="ppaction://hlinkfile"/>
              </a:rPr>
              <a:t>Sono solo canzonette?</a:t>
            </a:r>
          </a:p>
          <a:p>
            <a:pPr defTabSz="457200" fontAlgn="base">
              <a:spcBef>
                <a:spcPct val="0"/>
              </a:spcBef>
              <a:spcAft>
                <a:spcPct val="0"/>
              </a:spcAft>
            </a:pPr>
            <a:r>
              <a:rPr lang="it-IT" sz="3200" dirty="0">
                <a:solidFill>
                  <a:srgbClr val="FFFFFF"/>
                </a:solidFill>
                <a:hlinkClick r:id="rId3" action="ppaction://hlinkfile"/>
              </a:rPr>
              <a:t>Fede e </a:t>
            </a:r>
            <a:r>
              <a:rPr lang="it-IT" sz="3200" dirty="0" err="1">
                <a:solidFill>
                  <a:srgbClr val="FFFFFF"/>
                </a:solidFill>
                <a:hlinkClick r:id="rId3" action="ppaction://hlinkfile"/>
              </a:rPr>
              <a:t>popular</a:t>
            </a:r>
            <a:r>
              <a:rPr lang="it-IT" sz="3200" dirty="0">
                <a:solidFill>
                  <a:srgbClr val="FFFFFF"/>
                </a:solidFill>
                <a:hlinkClick r:id="rId3" action="ppaction://hlinkfile"/>
              </a:rPr>
              <a:t> music</a:t>
            </a:r>
            <a:endParaRPr lang="it-IT" sz="3200" dirty="0">
              <a:solidFill>
                <a:srgbClr val="FFFFFF"/>
              </a:solidFill>
            </a:endParaRPr>
          </a:p>
        </p:txBody>
      </p:sp>
      <p:sp>
        <p:nvSpPr>
          <p:cNvPr id="8" name="CasellaDiTesto 7"/>
          <p:cNvSpPr txBox="1"/>
          <p:nvPr/>
        </p:nvSpPr>
        <p:spPr>
          <a:xfrm>
            <a:off x="1631504" y="5949280"/>
            <a:ext cx="2448272" cy="369332"/>
          </a:xfrm>
          <a:prstGeom prst="rect">
            <a:avLst/>
          </a:prstGeom>
          <a:noFill/>
        </p:spPr>
        <p:txBody>
          <a:bodyPr wrap="square" rtlCol="0">
            <a:spAutoFit/>
          </a:bodyPr>
          <a:lstStyle/>
          <a:p>
            <a:pPr defTabSz="457200" fontAlgn="base">
              <a:spcBef>
                <a:spcPct val="0"/>
              </a:spcBef>
              <a:spcAft>
                <a:spcPct val="0"/>
              </a:spcAft>
            </a:pPr>
            <a:r>
              <a:rPr lang="it-IT" dirty="0">
                <a:solidFill>
                  <a:srgbClr val="FFFFFF"/>
                </a:solidFill>
              </a:rPr>
              <a:t>Nicola Romano</a:t>
            </a:r>
          </a:p>
        </p:txBody>
      </p:sp>
    </p:spTree>
    <p:extLst>
      <p:ext uri="{BB962C8B-B14F-4D97-AF65-F5344CB8AC3E}">
        <p14:creationId xmlns:p14="http://schemas.microsoft.com/office/powerpoint/2010/main" val="104930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73847" y="260648"/>
            <a:ext cx="7855024" cy="6336704"/>
          </a:xfrm>
        </p:spPr>
        <p:txBody>
          <a:bodyPr/>
          <a:lstStyle/>
          <a:p>
            <a:r>
              <a:rPr lang="it-IT" dirty="0"/>
              <a:t>Il Gospel odierno si sviluppa all’inizio del 1900 nei ghetti neri delle metropoli americane. Alla stessa maniera, a partire da questi canti di schiavitù sono nati stili musicali intramontabili quali il Blues, il Jazz, la Soul Music e il Rock ‘n </a:t>
            </a:r>
            <a:r>
              <a:rPr lang="it-IT" dirty="0" err="1"/>
              <a:t>Roll</a:t>
            </a:r>
            <a:endParaRPr lang="it-IT" dirty="0"/>
          </a:p>
          <a:p>
            <a:r>
              <a:rPr lang="it-IT" sz="2200" dirty="0">
                <a:hlinkClick r:id="rId2"/>
              </a:rPr>
              <a:t>”Nessuno sa i dolori che ho visto, nessuno lo sa, tranne Gesù” </a:t>
            </a:r>
            <a:r>
              <a:rPr lang="it-IT" sz="2200" dirty="0"/>
              <a:t>canta uno dei più famosi Spirituals. “E cosa credi che fossero gli </a:t>
            </a:r>
            <a:r>
              <a:rPr lang="it-IT" sz="2200" dirty="0" err="1"/>
              <a:t>Spirituals</a:t>
            </a:r>
            <a:r>
              <a:rPr lang="it-IT" sz="2200" dirty="0"/>
              <a:t>, i blues e tutto il resto se non il nostro inno, la nostra lode al Signore? E come credi che allora avrebbero potuto resistere i neri delle piantagioni senza di Lui, senza la fede, senza la speranza in Lui? Si sarebbero suicidati tutti, credimi, se non avessero ascoltato la sua voce. Ecco, soltanto questo è il Jazz: la nostra speranza in Lui”</a:t>
            </a:r>
          </a:p>
          <a:p>
            <a:pPr marL="0" indent="0" algn="r">
              <a:buNone/>
            </a:pPr>
            <a:r>
              <a:rPr lang="it-IT" sz="1600" dirty="0"/>
              <a:t>Louis Armstrong, 1970</a:t>
            </a:r>
          </a:p>
        </p:txBody>
      </p:sp>
      <p:pic>
        <p:nvPicPr>
          <p:cNvPr id="2" name="Immagine 1">
            <a:extLst>
              <a:ext uri="{FF2B5EF4-FFF2-40B4-BE49-F238E27FC236}">
                <a16:creationId xmlns:a16="http://schemas.microsoft.com/office/drawing/2014/main" id="{298E4120-AD23-F69F-D2F7-AC539BA51A14}"/>
              </a:ext>
            </a:extLst>
          </p:cNvPr>
          <p:cNvPicPr>
            <a:picLocks noChangeAspect="1"/>
          </p:cNvPicPr>
          <p:nvPr/>
        </p:nvPicPr>
        <p:blipFill>
          <a:blip r:embed="rId3"/>
          <a:stretch>
            <a:fillRect/>
          </a:stretch>
        </p:blipFill>
        <p:spPr>
          <a:xfrm>
            <a:off x="513965" y="1340768"/>
            <a:ext cx="3759882" cy="5013176"/>
          </a:xfrm>
          <a:prstGeom prst="rect">
            <a:avLst/>
          </a:prstGeom>
        </p:spPr>
      </p:pic>
      <p:sp>
        <p:nvSpPr>
          <p:cNvPr id="4" name="CasellaDiTesto 3">
            <a:extLst>
              <a:ext uri="{FF2B5EF4-FFF2-40B4-BE49-F238E27FC236}">
                <a16:creationId xmlns:a16="http://schemas.microsoft.com/office/drawing/2014/main" id="{DF72C6E3-5A9E-2021-1151-4C70FF7E12E9}"/>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2081804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4299" y="310344"/>
            <a:ext cx="7543800" cy="6237312"/>
          </a:xfrm>
        </p:spPr>
        <p:txBody>
          <a:bodyPr/>
          <a:lstStyle/>
          <a:p>
            <a:r>
              <a:rPr lang="it-IT" dirty="0"/>
              <a:t>Nel definire l’orizzonte musicale contemporaneo, sempre più spesso usiamo l’espressione «musica leggera»</a:t>
            </a:r>
          </a:p>
          <a:p>
            <a:r>
              <a:rPr lang="it-IT" dirty="0"/>
              <a:t>Il termine è vago: viene usato, in contrapposizione a quello di «musica classica», per indicare un genere musicale legato al divertimento e all’espressione del corpo</a:t>
            </a:r>
          </a:p>
          <a:p>
            <a:r>
              <a:rPr lang="it-IT" dirty="0"/>
              <a:t>La musica leggera è legata alla civiltà industriale occidentale, si diffonde con la radio e con il mercato dei dischi (oggi attraverso la pratica del p2p)</a:t>
            </a:r>
          </a:p>
        </p:txBody>
      </p:sp>
      <p:pic>
        <p:nvPicPr>
          <p:cNvPr id="5" name="Immagine 4">
            <a:extLst>
              <a:ext uri="{FF2B5EF4-FFF2-40B4-BE49-F238E27FC236}">
                <a16:creationId xmlns:a16="http://schemas.microsoft.com/office/drawing/2014/main" id="{27C2C73F-316A-1467-A029-0C13902A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9560" y="514555"/>
            <a:ext cx="4057513" cy="5828890"/>
          </a:xfrm>
          <a:prstGeom prst="rect">
            <a:avLst/>
          </a:prstGeom>
        </p:spPr>
      </p:pic>
      <p:sp>
        <p:nvSpPr>
          <p:cNvPr id="2" name="CasellaDiTesto 1">
            <a:extLst>
              <a:ext uri="{FF2B5EF4-FFF2-40B4-BE49-F238E27FC236}">
                <a16:creationId xmlns:a16="http://schemas.microsoft.com/office/drawing/2014/main" id="{7B594F25-7569-950D-6103-6E2AA017DD68}"/>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222682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51784" y="260648"/>
            <a:ext cx="7776864" cy="6336704"/>
          </a:xfrm>
        </p:spPr>
        <p:txBody>
          <a:bodyPr/>
          <a:lstStyle/>
          <a:p>
            <a:r>
              <a:rPr lang="it-IT" dirty="0"/>
              <a:t>Gli anni ‘60 si aprono sull’onda della generazione </a:t>
            </a:r>
            <a:r>
              <a:rPr lang="it-IT" i="1" dirty="0"/>
              <a:t>beat</a:t>
            </a:r>
            <a:endParaRPr lang="it-IT" dirty="0"/>
          </a:p>
          <a:p>
            <a:r>
              <a:rPr lang="it-IT" dirty="0"/>
              <a:t>Si afferma, anche a livello culturale, l’idea che esiste una generazione di giovani</a:t>
            </a:r>
          </a:p>
          <a:p>
            <a:r>
              <a:rPr lang="it-IT" dirty="0"/>
              <a:t>La Chiesa inizia la grande avventura del Concilio Ecumenico Vaticano II</a:t>
            </a:r>
          </a:p>
          <a:p>
            <a:r>
              <a:rPr lang="it-IT" dirty="0"/>
              <a:t>In campo musicale, fuori dai nostri confini, si affermano gli </a:t>
            </a:r>
            <a:r>
              <a:rPr lang="it-IT" dirty="0" err="1"/>
              <a:t>Who</a:t>
            </a:r>
            <a:r>
              <a:rPr lang="it-IT" dirty="0"/>
              <a:t>, Bob Dylan, che in </a:t>
            </a:r>
            <a:r>
              <a:rPr lang="it-IT" i="1" dirty="0" err="1">
                <a:hlinkClick r:id="rId2"/>
              </a:rPr>
              <a:t>God</a:t>
            </a:r>
            <a:r>
              <a:rPr lang="it-IT" i="1" dirty="0">
                <a:hlinkClick r:id="rId2"/>
              </a:rPr>
              <a:t> on </a:t>
            </a:r>
            <a:r>
              <a:rPr lang="it-IT" i="1" dirty="0" err="1">
                <a:hlinkClick r:id="rId2"/>
              </a:rPr>
              <a:t>our</a:t>
            </a:r>
            <a:r>
              <a:rPr lang="it-IT" i="1" dirty="0">
                <a:hlinkClick r:id="rId2"/>
              </a:rPr>
              <a:t> side </a:t>
            </a:r>
            <a:r>
              <a:rPr lang="it-IT" dirty="0"/>
              <a:t>affronterà il tema religioso in prospettiva pacifista, Joan Baez, </a:t>
            </a:r>
            <a:r>
              <a:rPr lang="it-IT" dirty="0">
                <a:hlinkClick r:id="rId3"/>
              </a:rPr>
              <a:t>Leonard Cohen</a:t>
            </a:r>
            <a:r>
              <a:rPr lang="it-IT" dirty="0"/>
              <a:t> </a:t>
            </a:r>
          </a:p>
        </p:txBody>
      </p:sp>
      <p:pic>
        <p:nvPicPr>
          <p:cNvPr id="4" name="Immagine 3">
            <a:extLst>
              <a:ext uri="{FF2B5EF4-FFF2-40B4-BE49-F238E27FC236}">
                <a16:creationId xmlns:a16="http://schemas.microsoft.com/office/drawing/2014/main" id="{80EFEEF9-798E-22AC-6D92-602D3E2D824F}"/>
              </a:ext>
            </a:extLst>
          </p:cNvPr>
          <p:cNvPicPr>
            <a:picLocks noChangeAspect="1"/>
          </p:cNvPicPr>
          <p:nvPr/>
        </p:nvPicPr>
        <p:blipFill>
          <a:blip r:embed="rId4"/>
          <a:stretch>
            <a:fillRect/>
          </a:stretch>
        </p:blipFill>
        <p:spPr>
          <a:xfrm>
            <a:off x="185973" y="332656"/>
            <a:ext cx="3965811" cy="2741280"/>
          </a:xfrm>
          <a:prstGeom prst="rect">
            <a:avLst/>
          </a:prstGeom>
        </p:spPr>
      </p:pic>
      <p:pic>
        <p:nvPicPr>
          <p:cNvPr id="7" name="Immagine 6">
            <a:extLst>
              <a:ext uri="{FF2B5EF4-FFF2-40B4-BE49-F238E27FC236}">
                <a16:creationId xmlns:a16="http://schemas.microsoft.com/office/drawing/2014/main" id="{F4E0B0EB-3818-1EDD-44EA-AADE1ED12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49" y="2815885"/>
            <a:ext cx="2601664" cy="3749955"/>
          </a:xfrm>
          <a:prstGeom prst="rect">
            <a:avLst/>
          </a:prstGeom>
        </p:spPr>
      </p:pic>
      <p:sp>
        <p:nvSpPr>
          <p:cNvPr id="2" name="CasellaDiTesto 1">
            <a:extLst>
              <a:ext uri="{FF2B5EF4-FFF2-40B4-BE49-F238E27FC236}">
                <a16:creationId xmlns:a16="http://schemas.microsoft.com/office/drawing/2014/main" id="{DD41E4D8-D121-B2D2-2096-C6943C5BD87D}"/>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18838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7368" y="332656"/>
            <a:ext cx="7200800" cy="5403304"/>
          </a:xfrm>
        </p:spPr>
        <p:txBody>
          <a:bodyPr/>
          <a:lstStyle/>
          <a:p>
            <a:r>
              <a:rPr lang="it-IT" sz="3000" dirty="0"/>
              <a:t>Oltre che con la Bibbia </a:t>
            </a:r>
            <a:r>
              <a:rPr lang="it-IT" sz="3000" dirty="0">
                <a:hlinkClick r:id="rId2"/>
              </a:rPr>
              <a:t>Leonard Cohen</a:t>
            </a:r>
            <a:r>
              <a:rPr lang="it-IT" sz="3000" dirty="0"/>
              <a:t> e Bob Dylan fanno i conti con Gesù: nessun ebreo americano può chiamarsi fuori da questo confronto. </a:t>
            </a:r>
          </a:p>
          <a:p>
            <a:r>
              <a:rPr lang="it-IT" sz="3000" dirty="0"/>
              <a:t>Dylan realizza tra il 1979 e il 1980 due </a:t>
            </a:r>
            <a:r>
              <a:rPr lang="it-IT" sz="3000" dirty="0" err="1"/>
              <a:t>albums</a:t>
            </a:r>
            <a:r>
              <a:rPr lang="it-IT" sz="3000" dirty="0"/>
              <a:t> straordinari, definiti “della conversione”: </a:t>
            </a:r>
            <a:r>
              <a:rPr lang="it-IT" sz="3000" i="1" dirty="0">
                <a:hlinkClick r:id="rId3"/>
              </a:rPr>
              <a:t>Slow </a:t>
            </a:r>
            <a:r>
              <a:rPr lang="it-IT" sz="3000" i="1" dirty="0" err="1">
                <a:hlinkClick r:id="rId3"/>
              </a:rPr>
              <a:t>train</a:t>
            </a:r>
            <a:r>
              <a:rPr lang="it-IT" sz="3000" i="1" dirty="0">
                <a:hlinkClick r:id="rId3"/>
              </a:rPr>
              <a:t> </a:t>
            </a:r>
            <a:r>
              <a:rPr lang="it-IT" sz="3000" i="1" dirty="0" err="1">
                <a:hlinkClick r:id="rId3"/>
              </a:rPr>
              <a:t>coming</a:t>
            </a:r>
            <a:r>
              <a:rPr lang="it-IT" sz="3000" dirty="0"/>
              <a:t> e </a:t>
            </a:r>
            <a:r>
              <a:rPr lang="it-IT" sz="3000" i="1" dirty="0" err="1"/>
              <a:t>Saved</a:t>
            </a:r>
            <a:endParaRPr lang="it-IT" sz="3000" i="1" dirty="0"/>
          </a:p>
          <a:p>
            <a:r>
              <a:rPr lang="it-IT" sz="3000" dirty="0" err="1"/>
              <a:t>Allelujah</a:t>
            </a:r>
            <a:r>
              <a:rPr lang="it-IT" sz="3000" dirty="0"/>
              <a:t>, di Cohen, è del 1984, ma già in precedenza aveva composto </a:t>
            </a:r>
            <a:r>
              <a:rPr lang="it-IT" sz="3000" dirty="0">
                <a:hlinkClick r:id="rId4"/>
              </a:rPr>
              <a:t>Story of Isaac</a:t>
            </a:r>
            <a:endParaRPr lang="it-IT" sz="3000" dirty="0"/>
          </a:p>
          <a:p>
            <a:pPr algn="just"/>
            <a:r>
              <a:rPr lang="it-IT" sz="3000" dirty="0"/>
              <a:t>Joan Baez aspetterà il 2008 per cantare </a:t>
            </a:r>
            <a:r>
              <a:rPr lang="it-IT" sz="3000" dirty="0" err="1">
                <a:hlinkClick r:id="rId5"/>
              </a:rPr>
              <a:t>God</a:t>
            </a:r>
            <a:r>
              <a:rPr lang="it-IT" sz="3000" dirty="0">
                <a:hlinkClick r:id="rId5"/>
              </a:rPr>
              <a:t> </a:t>
            </a:r>
            <a:r>
              <a:rPr lang="it-IT" sz="3000" dirty="0" err="1">
                <a:hlinkClick r:id="rId5"/>
              </a:rPr>
              <a:t>is</a:t>
            </a:r>
            <a:r>
              <a:rPr lang="it-IT" sz="3000" dirty="0">
                <a:hlinkClick r:id="rId5"/>
              </a:rPr>
              <a:t> </a:t>
            </a:r>
            <a:r>
              <a:rPr lang="it-IT" sz="3000" dirty="0" err="1">
                <a:hlinkClick r:id="rId5"/>
              </a:rPr>
              <a:t>God</a:t>
            </a:r>
            <a:endParaRPr lang="it-IT" sz="3000" dirty="0"/>
          </a:p>
        </p:txBody>
      </p:sp>
      <p:pic>
        <p:nvPicPr>
          <p:cNvPr id="2" name="Immagine 1">
            <a:extLst>
              <a:ext uri="{FF2B5EF4-FFF2-40B4-BE49-F238E27FC236}">
                <a16:creationId xmlns:a16="http://schemas.microsoft.com/office/drawing/2014/main" id="{6EF2A2DD-3A59-8A1A-F090-D0BEA2576406}"/>
              </a:ext>
            </a:extLst>
          </p:cNvPr>
          <p:cNvPicPr>
            <a:picLocks noChangeAspect="1"/>
          </p:cNvPicPr>
          <p:nvPr/>
        </p:nvPicPr>
        <p:blipFill>
          <a:blip r:embed="rId6"/>
          <a:stretch>
            <a:fillRect/>
          </a:stretch>
        </p:blipFill>
        <p:spPr>
          <a:xfrm>
            <a:off x="9696400" y="332656"/>
            <a:ext cx="2251653" cy="3640398"/>
          </a:xfrm>
          <a:prstGeom prst="rect">
            <a:avLst/>
          </a:prstGeom>
        </p:spPr>
      </p:pic>
      <p:pic>
        <p:nvPicPr>
          <p:cNvPr id="4" name="Immagine 3">
            <a:extLst>
              <a:ext uri="{FF2B5EF4-FFF2-40B4-BE49-F238E27FC236}">
                <a16:creationId xmlns:a16="http://schemas.microsoft.com/office/drawing/2014/main" id="{2A544580-3ED1-DB46-BE34-AE7335CE5AC0}"/>
              </a:ext>
            </a:extLst>
          </p:cNvPr>
          <p:cNvPicPr>
            <a:picLocks noChangeAspect="1"/>
          </p:cNvPicPr>
          <p:nvPr/>
        </p:nvPicPr>
        <p:blipFill>
          <a:blip r:embed="rId7"/>
          <a:stretch>
            <a:fillRect/>
          </a:stretch>
        </p:blipFill>
        <p:spPr>
          <a:xfrm>
            <a:off x="7680176" y="2104460"/>
            <a:ext cx="2464494" cy="3737187"/>
          </a:xfrm>
          <a:prstGeom prst="rect">
            <a:avLst/>
          </a:prstGeom>
        </p:spPr>
      </p:pic>
      <p:pic>
        <p:nvPicPr>
          <p:cNvPr id="6" name="Immagine 5">
            <a:extLst>
              <a:ext uri="{FF2B5EF4-FFF2-40B4-BE49-F238E27FC236}">
                <a16:creationId xmlns:a16="http://schemas.microsoft.com/office/drawing/2014/main" id="{E8BAF010-06F4-3E48-F1E0-EFF08B3A55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9064" y="3449814"/>
            <a:ext cx="2423582" cy="3201913"/>
          </a:xfrm>
          <a:prstGeom prst="rect">
            <a:avLst/>
          </a:prstGeom>
        </p:spPr>
      </p:pic>
      <p:sp>
        <p:nvSpPr>
          <p:cNvPr id="5" name="CasellaDiTesto 4">
            <a:extLst>
              <a:ext uri="{FF2B5EF4-FFF2-40B4-BE49-F238E27FC236}">
                <a16:creationId xmlns:a16="http://schemas.microsoft.com/office/drawing/2014/main" id="{6C626392-3906-8436-89A9-FD1C1B54FA95}"/>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205265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31904" y="260648"/>
            <a:ext cx="6607696" cy="6264696"/>
          </a:xfrm>
        </p:spPr>
        <p:txBody>
          <a:bodyPr/>
          <a:lstStyle/>
          <a:p>
            <a:r>
              <a:rPr lang="it-IT" dirty="0"/>
              <a:t>Nell’aprile del 1966 la rivista Time pubblica un’inchiesta clamorosa: </a:t>
            </a:r>
            <a:r>
              <a:rPr lang="it-IT" i="1" dirty="0" err="1"/>
              <a:t>Is</a:t>
            </a:r>
            <a:r>
              <a:rPr lang="it-IT" i="1" dirty="0"/>
              <a:t> </a:t>
            </a:r>
            <a:r>
              <a:rPr lang="it-IT" i="1" dirty="0" err="1"/>
              <a:t>God</a:t>
            </a:r>
            <a:r>
              <a:rPr lang="it-IT" i="1" dirty="0"/>
              <a:t> dead? Dio è morto?</a:t>
            </a:r>
          </a:p>
          <a:p>
            <a:r>
              <a:rPr lang="it-IT" dirty="0"/>
              <a:t>L’inchiesta coglie il clima culturale di progressiva eclissi del sacro nella società industriale, teorizzando la fine della religione</a:t>
            </a:r>
          </a:p>
          <a:p>
            <a:r>
              <a:rPr lang="it-IT" dirty="0"/>
              <a:t>In Italia, nel 1967, Francesco Guccini canta </a:t>
            </a:r>
            <a:r>
              <a:rPr lang="it-IT" i="1" dirty="0">
                <a:hlinkClick r:id="rId2"/>
              </a:rPr>
              <a:t>Dio è morto</a:t>
            </a:r>
            <a:endParaRPr lang="it-IT" i="1" dirty="0"/>
          </a:p>
          <a:p>
            <a:r>
              <a:rPr lang="it-IT" dirty="0"/>
              <a:t>La canzone viene censurata dalla Rai, ma trasmessa dalla Radio vaticana </a:t>
            </a:r>
          </a:p>
        </p:txBody>
      </p:sp>
      <p:pic>
        <p:nvPicPr>
          <p:cNvPr id="5" name="Immagine 4">
            <a:extLst>
              <a:ext uri="{FF2B5EF4-FFF2-40B4-BE49-F238E27FC236}">
                <a16:creationId xmlns:a16="http://schemas.microsoft.com/office/drawing/2014/main" id="{C79CF617-A4AA-64C7-4CB2-0208A696830C}"/>
              </a:ext>
            </a:extLst>
          </p:cNvPr>
          <p:cNvPicPr>
            <a:picLocks noChangeAspect="1"/>
          </p:cNvPicPr>
          <p:nvPr/>
        </p:nvPicPr>
        <p:blipFill>
          <a:blip r:embed="rId3"/>
          <a:stretch>
            <a:fillRect/>
          </a:stretch>
        </p:blipFill>
        <p:spPr>
          <a:xfrm>
            <a:off x="407368" y="3278943"/>
            <a:ext cx="4816936" cy="3324965"/>
          </a:xfrm>
          <a:prstGeom prst="rect">
            <a:avLst/>
          </a:prstGeom>
        </p:spPr>
      </p:pic>
      <p:pic>
        <p:nvPicPr>
          <p:cNvPr id="4" name="Immagine 3">
            <a:extLst>
              <a:ext uri="{FF2B5EF4-FFF2-40B4-BE49-F238E27FC236}">
                <a16:creationId xmlns:a16="http://schemas.microsoft.com/office/drawing/2014/main" id="{2A102D23-BBD3-35F3-ED88-75DD983E8E71}"/>
              </a:ext>
            </a:extLst>
          </p:cNvPr>
          <p:cNvPicPr>
            <a:picLocks noChangeAspect="1"/>
          </p:cNvPicPr>
          <p:nvPr/>
        </p:nvPicPr>
        <p:blipFill>
          <a:blip r:embed="rId4"/>
          <a:stretch>
            <a:fillRect/>
          </a:stretch>
        </p:blipFill>
        <p:spPr>
          <a:xfrm>
            <a:off x="208384" y="195303"/>
            <a:ext cx="3238500" cy="3295650"/>
          </a:xfrm>
          <a:prstGeom prst="rect">
            <a:avLst/>
          </a:prstGeom>
        </p:spPr>
      </p:pic>
      <p:sp>
        <p:nvSpPr>
          <p:cNvPr id="2" name="CasellaDiTesto 1">
            <a:extLst>
              <a:ext uri="{FF2B5EF4-FFF2-40B4-BE49-F238E27FC236}">
                <a16:creationId xmlns:a16="http://schemas.microsoft.com/office/drawing/2014/main" id="{6DBFEB8C-771D-6E84-C3F1-38F5B1726D41}"/>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266366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7368" y="332656"/>
            <a:ext cx="7776864" cy="6192688"/>
          </a:xfrm>
        </p:spPr>
        <p:txBody>
          <a:bodyPr/>
          <a:lstStyle/>
          <a:p>
            <a:r>
              <a:rPr lang="it-IT" dirty="0"/>
              <a:t>Paolo VI la definisce «un lodevole esempio di esortazione alla pace ed al ritorno a sani e giusti principi morali»</a:t>
            </a:r>
          </a:p>
          <a:p>
            <a:r>
              <a:rPr lang="it-IT" dirty="0"/>
              <a:t>Il 27 aprile 1966 viene officiata nella chiesa nuova dell’oratorio san Filippo Neri di Roma la prima </a:t>
            </a:r>
            <a:r>
              <a:rPr lang="it-IT" dirty="0">
                <a:hlinkClick r:id="rId2"/>
              </a:rPr>
              <a:t>messa beat</a:t>
            </a:r>
            <a:r>
              <a:rPr lang="it-IT" dirty="0"/>
              <a:t>, composta da Marcello </a:t>
            </a:r>
            <a:r>
              <a:rPr lang="it-IT" dirty="0" err="1"/>
              <a:t>Giombini</a:t>
            </a:r>
            <a:r>
              <a:rPr lang="it-IT" dirty="0"/>
              <a:t>: almeno duemila persone devono accontentarsi di seguire la liturgia attraverso gli altoparlanti fuori della chiesa</a:t>
            </a:r>
          </a:p>
          <a:p>
            <a:r>
              <a:rPr lang="it-IT" dirty="0"/>
              <a:t>A livello popolare </a:t>
            </a:r>
            <a:r>
              <a:rPr lang="it-IT" dirty="0">
                <a:hlinkClick r:id="rId3"/>
              </a:rPr>
              <a:t>Adriano Celentano</a:t>
            </a:r>
            <a:r>
              <a:rPr lang="it-IT" dirty="0">
                <a:hlinkClick r:id="rId4" action="ppaction://hlinkfile"/>
              </a:rPr>
              <a:t> </a:t>
            </a:r>
            <a:r>
              <a:rPr lang="it-IT" dirty="0"/>
              <a:t>interpreta l’istanza di novità</a:t>
            </a:r>
          </a:p>
          <a:p>
            <a:pPr marL="0" indent="0">
              <a:buNone/>
            </a:pPr>
            <a:endParaRPr lang="it-IT" dirty="0"/>
          </a:p>
        </p:txBody>
      </p:sp>
      <p:pic>
        <p:nvPicPr>
          <p:cNvPr id="4" name="Immagine 3">
            <a:extLst>
              <a:ext uri="{FF2B5EF4-FFF2-40B4-BE49-F238E27FC236}">
                <a16:creationId xmlns:a16="http://schemas.microsoft.com/office/drawing/2014/main" id="{4575FD09-ACCB-10A1-B0E7-C312DCCB8380}"/>
              </a:ext>
            </a:extLst>
          </p:cNvPr>
          <p:cNvPicPr>
            <a:picLocks noChangeAspect="1"/>
          </p:cNvPicPr>
          <p:nvPr/>
        </p:nvPicPr>
        <p:blipFill>
          <a:blip r:embed="rId5"/>
          <a:stretch>
            <a:fillRect/>
          </a:stretch>
        </p:blipFill>
        <p:spPr>
          <a:xfrm>
            <a:off x="8904312" y="2719975"/>
            <a:ext cx="2880320" cy="3951057"/>
          </a:xfrm>
          <a:prstGeom prst="rect">
            <a:avLst/>
          </a:prstGeom>
        </p:spPr>
      </p:pic>
      <p:pic>
        <p:nvPicPr>
          <p:cNvPr id="2" name="Immagine 1">
            <a:extLst>
              <a:ext uri="{FF2B5EF4-FFF2-40B4-BE49-F238E27FC236}">
                <a16:creationId xmlns:a16="http://schemas.microsoft.com/office/drawing/2014/main" id="{9DBC6AB2-C969-A95D-ED05-99AE7EDB769A}"/>
              </a:ext>
            </a:extLst>
          </p:cNvPr>
          <p:cNvPicPr>
            <a:picLocks noChangeAspect="1"/>
          </p:cNvPicPr>
          <p:nvPr/>
        </p:nvPicPr>
        <p:blipFill>
          <a:blip r:embed="rId6"/>
          <a:stretch>
            <a:fillRect/>
          </a:stretch>
        </p:blipFill>
        <p:spPr>
          <a:xfrm>
            <a:off x="7896200" y="332656"/>
            <a:ext cx="4108468" cy="2736304"/>
          </a:xfrm>
          <a:prstGeom prst="rect">
            <a:avLst/>
          </a:prstGeom>
        </p:spPr>
      </p:pic>
      <p:sp>
        <p:nvSpPr>
          <p:cNvPr id="5" name="CasellaDiTesto 4">
            <a:extLst>
              <a:ext uri="{FF2B5EF4-FFF2-40B4-BE49-F238E27FC236}">
                <a16:creationId xmlns:a16="http://schemas.microsoft.com/office/drawing/2014/main" id="{56D34FA9-6C6D-A027-D6B1-545191B00B41}"/>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418914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367808" y="260648"/>
            <a:ext cx="7543800" cy="6336704"/>
          </a:xfrm>
        </p:spPr>
        <p:txBody>
          <a:bodyPr/>
          <a:lstStyle/>
          <a:p>
            <a:r>
              <a:rPr lang="it-IT" dirty="0"/>
              <a:t>Anche Fabrizio De André in quegli anni si avvicina alla tematica religiosa. Le sue canzoni vengono trasmesse da Radio vaticana, che commenta: «Anche chi crede che Gesù fu solo un uomo, rimane inchiodato dalla sua testimonianza di vita. Non era che un uomo… ma prese la terra per mano, pianse l’addio prima di partire e fu fedele fino in fondo all’Amore»</a:t>
            </a:r>
          </a:p>
          <a:p>
            <a:r>
              <a:rPr lang="it-IT" dirty="0"/>
              <a:t>Le canzoni sono </a:t>
            </a:r>
            <a:r>
              <a:rPr lang="it-IT" i="1" dirty="0">
                <a:hlinkClick r:id="rId2"/>
              </a:rPr>
              <a:t>Si chiamava Gesù</a:t>
            </a:r>
            <a:r>
              <a:rPr lang="it-IT" dirty="0"/>
              <a:t>, </a:t>
            </a:r>
            <a:r>
              <a:rPr lang="it-IT" i="1" dirty="0"/>
              <a:t>Preghiera in gennaio</a:t>
            </a:r>
            <a:r>
              <a:rPr lang="it-IT" dirty="0"/>
              <a:t> e </a:t>
            </a:r>
            <a:r>
              <a:rPr lang="it-IT" i="1" dirty="0">
                <a:hlinkClick r:id="rId3"/>
              </a:rPr>
              <a:t>Spiritual</a:t>
            </a:r>
            <a:r>
              <a:rPr lang="it-IT" dirty="0"/>
              <a:t> (1967)</a:t>
            </a:r>
          </a:p>
        </p:txBody>
      </p:sp>
      <p:pic>
        <p:nvPicPr>
          <p:cNvPr id="2" name="Immagine 1">
            <a:extLst>
              <a:ext uri="{FF2B5EF4-FFF2-40B4-BE49-F238E27FC236}">
                <a16:creationId xmlns:a16="http://schemas.microsoft.com/office/drawing/2014/main" id="{2206DD57-DC61-AB5A-0669-225882143504}"/>
              </a:ext>
            </a:extLst>
          </p:cNvPr>
          <p:cNvPicPr>
            <a:picLocks noChangeAspect="1"/>
          </p:cNvPicPr>
          <p:nvPr/>
        </p:nvPicPr>
        <p:blipFill>
          <a:blip r:embed="rId4"/>
          <a:stretch>
            <a:fillRect/>
          </a:stretch>
        </p:blipFill>
        <p:spPr>
          <a:xfrm>
            <a:off x="551384" y="1556792"/>
            <a:ext cx="3714315" cy="4655016"/>
          </a:xfrm>
          <a:prstGeom prst="rect">
            <a:avLst/>
          </a:prstGeom>
        </p:spPr>
      </p:pic>
      <p:sp>
        <p:nvSpPr>
          <p:cNvPr id="4" name="CasellaDiTesto 3">
            <a:extLst>
              <a:ext uri="{FF2B5EF4-FFF2-40B4-BE49-F238E27FC236}">
                <a16:creationId xmlns:a16="http://schemas.microsoft.com/office/drawing/2014/main" id="{CCB4CD60-00E0-F761-DDF0-129BBCD25C82}"/>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813826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6611" y="456940"/>
            <a:ext cx="6696744" cy="5832648"/>
          </a:xfrm>
        </p:spPr>
        <p:txBody>
          <a:bodyPr/>
          <a:lstStyle/>
          <a:p>
            <a:r>
              <a:rPr lang="it-IT" dirty="0"/>
              <a:t>Dal punto di vista religioso gli anni ‘70 sono quelli della difficile gestione dei cambiamenti pensati dal Concilio Vaticano II</a:t>
            </a:r>
          </a:p>
          <a:p>
            <a:r>
              <a:rPr lang="it-IT" dirty="0"/>
              <a:t>Sono anche gli anni del consumismo e dell’omologazione delle ideologie</a:t>
            </a:r>
          </a:p>
          <a:p>
            <a:r>
              <a:rPr lang="it-IT" dirty="0"/>
              <a:t>Come dirà Pier Paolo Pasolini, «Per esempio gli estremisti italiani gettano delle bombe e poi la sera guardano la televisione, </a:t>
            </a:r>
            <a:r>
              <a:rPr lang="it-IT" i="1" dirty="0" err="1"/>
              <a:t>Canzonissima</a:t>
            </a:r>
            <a:r>
              <a:rPr lang="it-IT" dirty="0"/>
              <a:t>, Mike Bongiorno»</a:t>
            </a:r>
          </a:p>
        </p:txBody>
      </p:sp>
      <p:pic>
        <p:nvPicPr>
          <p:cNvPr id="2" name="Immagine 1">
            <a:extLst>
              <a:ext uri="{FF2B5EF4-FFF2-40B4-BE49-F238E27FC236}">
                <a16:creationId xmlns:a16="http://schemas.microsoft.com/office/drawing/2014/main" id="{CCA325ED-4DE5-8DDB-1EDF-A45DCB35E29D}"/>
              </a:ext>
            </a:extLst>
          </p:cNvPr>
          <p:cNvPicPr>
            <a:picLocks noChangeAspect="1"/>
          </p:cNvPicPr>
          <p:nvPr/>
        </p:nvPicPr>
        <p:blipFill>
          <a:blip r:embed="rId3"/>
          <a:stretch>
            <a:fillRect/>
          </a:stretch>
        </p:blipFill>
        <p:spPr>
          <a:xfrm>
            <a:off x="8118648" y="145368"/>
            <a:ext cx="3810000" cy="3810000"/>
          </a:xfrm>
          <a:prstGeom prst="rect">
            <a:avLst/>
          </a:prstGeom>
        </p:spPr>
      </p:pic>
      <p:pic>
        <p:nvPicPr>
          <p:cNvPr id="5" name="Immagine 4">
            <a:extLst>
              <a:ext uri="{FF2B5EF4-FFF2-40B4-BE49-F238E27FC236}">
                <a16:creationId xmlns:a16="http://schemas.microsoft.com/office/drawing/2014/main" id="{10B31DBD-4F8E-CA76-E2AB-C49D019A83FB}"/>
              </a:ext>
            </a:extLst>
          </p:cNvPr>
          <p:cNvPicPr>
            <a:picLocks noChangeAspect="1"/>
          </p:cNvPicPr>
          <p:nvPr/>
        </p:nvPicPr>
        <p:blipFill>
          <a:blip r:embed="rId4"/>
          <a:stretch>
            <a:fillRect/>
          </a:stretch>
        </p:blipFill>
        <p:spPr>
          <a:xfrm>
            <a:off x="7392144" y="2636912"/>
            <a:ext cx="2505924" cy="3356992"/>
          </a:xfrm>
          <a:prstGeom prst="rect">
            <a:avLst/>
          </a:prstGeom>
        </p:spPr>
      </p:pic>
      <p:pic>
        <p:nvPicPr>
          <p:cNvPr id="6" name="Immagine 5">
            <a:extLst>
              <a:ext uri="{FF2B5EF4-FFF2-40B4-BE49-F238E27FC236}">
                <a16:creationId xmlns:a16="http://schemas.microsoft.com/office/drawing/2014/main" id="{2BAA25B1-D544-7FC2-2428-7F26D637C2D7}"/>
              </a:ext>
            </a:extLst>
          </p:cNvPr>
          <p:cNvPicPr>
            <a:picLocks noChangeAspect="1"/>
          </p:cNvPicPr>
          <p:nvPr/>
        </p:nvPicPr>
        <p:blipFill>
          <a:blip r:embed="rId5"/>
          <a:stretch>
            <a:fillRect/>
          </a:stretch>
        </p:blipFill>
        <p:spPr>
          <a:xfrm>
            <a:off x="9696400" y="3356156"/>
            <a:ext cx="2391037" cy="3356992"/>
          </a:xfrm>
          <a:prstGeom prst="rect">
            <a:avLst/>
          </a:prstGeom>
        </p:spPr>
      </p:pic>
      <p:sp>
        <p:nvSpPr>
          <p:cNvPr id="4" name="CasellaDiTesto 3">
            <a:extLst>
              <a:ext uri="{FF2B5EF4-FFF2-40B4-BE49-F238E27FC236}">
                <a16:creationId xmlns:a16="http://schemas.microsoft.com/office/drawing/2014/main" id="{4F1B1863-C9D1-CC23-D95D-F7490C5138ED}"/>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418698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75920" y="404664"/>
            <a:ext cx="6679704" cy="5619328"/>
          </a:xfrm>
        </p:spPr>
        <p:txBody>
          <a:bodyPr/>
          <a:lstStyle/>
          <a:p>
            <a:r>
              <a:rPr lang="it-IT" dirty="0"/>
              <a:t>E’ ancora Fabrizio De André a distinguersi, con l’album </a:t>
            </a:r>
            <a:r>
              <a:rPr lang="it-IT" i="1" dirty="0">
                <a:hlinkClick r:id="rId2"/>
              </a:rPr>
              <a:t>La buona novella</a:t>
            </a:r>
            <a:r>
              <a:rPr lang="it-IT" dirty="0"/>
              <a:t>, ispirato ai vangeli apocrifi</a:t>
            </a:r>
          </a:p>
          <a:p>
            <a:r>
              <a:rPr lang="it-IT" dirty="0"/>
              <a:t>Tra gli altri, anche Angelo Branduardi, che nel sua album </a:t>
            </a:r>
            <a:r>
              <a:rPr lang="it-IT" i="1" dirty="0">
                <a:hlinkClick r:id="rId3"/>
              </a:rPr>
              <a:t>Alla fiera dell’est</a:t>
            </a:r>
            <a:r>
              <a:rPr lang="it-IT" dirty="0">
                <a:hlinkClick r:id="rId4" action="ppaction://hlinkfile"/>
              </a:rPr>
              <a:t> </a:t>
            </a:r>
            <a:r>
              <a:rPr lang="it-IT" dirty="0"/>
              <a:t>riprende antiche suggestioni della liturgia ebraica</a:t>
            </a:r>
          </a:p>
          <a:p>
            <a:r>
              <a:rPr lang="it-IT" dirty="0"/>
              <a:t>Ma il segno caratterizzante del decennio rimane, a livello internazionale, l’opera rock </a:t>
            </a:r>
            <a:r>
              <a:rPr lang="it-IT" i="1" dirty="0" err="1">
                <a:solidFill>
                  <a:srgbClr val="FFFF00"/>
                </a:solidFill>
                <a:hlinkClick r:id="rId5"/>
              </a:rPr>
              <a:t>Jesus</a:t>
            </a:r>
            <a:r>
              <a:rPr lang="it-IT" i="1" dirty="0">
                <a:solidFill>
                  <a:srgbClr val="FFFF00"/>
                </a:solidFill>
                <a:hlinkClick r:id="rId5"/>
              </a:rPr>
              <a:t> Christ Superstar</a:t>
            </a:r>
            <a:r>
              <a:rPr lang="it-IT" dirty="0"/>
              <a:t>, di </a:t>
            </a:r>
            <a:r>
              <a:rPr lang="it-IT" dirty="0">
                <a:hlinkClick r:id="rId6"/>
              </a:rPr>
              <a:t>Andrew Lloyd Webber e Tim Rice</a:t>
            </a:r>
            <a:endParaRPr lang="it-IT" dirty="0"/>
          </a:p>
        </p:txBody>
      </p:sp>
      <p:pic>
        <p:nvPicPr>
          <p:cNvPr id="2" name="Immagine 1">
            <a:extLst>
              <a:ext uri="{FF2B5EF4-FFF2-40B4-BE49-F238E27FC236}">
                <a16:creationId xmlns:a16="http://schemas.microsoft.com/office/drawing/2014/main" id="{AED2BBD4-B678-51DC-5C90-C444AEBE3664}"/>
              </a:ext>
            </a:extLst>
          </p:cNvPr>
          <p:cNvPicPr>
            <a:picLocks noChangeAspect="1"/>
          </p:cNvPicPr>
          <p:nvPr/>
        </p:nvPicPr>
        <p:blipFill>
          <a:blip r:embed="rId7"/>
          <a:stretch>
            <a:fillRect/>
          </a:stretch>
        </p:blipFill>
        <p:spPr>
          <a:xfrm>
            <a:off x="593342" y="556084"/>
            <a:ext cx="4638562" cy="5745832"/>
          </a:xfrm>
          <a:prstGeom prst="rect">
            <a:avLst/>
          </a:prstGeom>
        </p:spPr>
      </p:pic>
      <p:sp>
        <p:nvSpPr>
          <p:cNvPr id="4" name="CasellaDiTesto 3">
            <a:extLst>
              <a:ext uri="{FF2B5EF4-FFF2-40B4-BE49-F238E27FC236}">
                <a16:creationId xmlns:a16="http://schemas.microsoft.com/office/drawing/2014/main" id="{E4B508E8-AE3D-3846-FDA3-BD11ABCFF00F}"/>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1331056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9328" y="456940"/>
            <a:ext cx="7543800" cy="5832648"/>
          </a:xfrm>
        </p:spPr>
        <p:txBody>
          <a:bodyPr/>
          <a:lstStyle/>
          <a:p>
            <a:r>
              <a:rPr lang="it-IT" dirty="0"/>
              <a:t>Negli anni ‘80, ai cantautori «storici» si affiancano nuovi nomi, da Lucio Dalla a </a:t>
            </a:r>
            <a:r>
              <a:rPr lang="it-IT" dirty="0">
                <a:hlinkClick r:id="rId2"/>
              </a:rPr>
              <a:t>Franco Battiato</a:t>
            </a:r>
            <a:r>
              <a:rPr lang="it-IT" dirty="0"/>
              <a:t>, a </a:t>
            </a:r>
            <a:r>
              <a:rPr lang="it-IT" dirty="0">
                <a:hlinkClick r:id="rId3"/>
              </a:rPr>
              <a:t>Renato Zero</a:t>
            </a:r>
            <a:endParaRPr lang="it-IT" dirty="0"/>
          </a:p>
          <a:p>
            <a:r>
              <a:rPr lang="it-IT" dirty="0"/>
              <a:t>Sono però gli anni ‘90 a segnare un nuovo modo di parlare di Dio, più personale e soggettivo</a:t>
            </a:r>
          </a:p>
          <a:p>
            <a:r>
              <a:rPr lang="it-IT" dirty="0"/>
              <a:t>Da Luciano Ligabue di </a:t>
            </a:r>
            <a:r>
              <a:rPr lang="it-IT" i="1" dirty="0">
                <a:hlinkClick r:id="rId4"/>
              </a:rPr>
              <a:t>Hai un momento Dio?</a:t>
            </a:r>
            <a:r>
              <a:rPr lang="it-IT" dirty="0"/>
              <a:t>, un approccio più sentito verso le problematiche di fede, a Eugenio </a:t>
            </a:r>
            <a:r>
              <a:rPr lang="it-IT" dirty="0" err="1"/>
              <a:t>Finardi</a:t>
            </a:r>
            <a:r>
              <a:rPr lang="it-IT" dirty="0"/>
              <a:t> di </a:t>
            </a:r>
            <a:r>
              <a:rPr lang="it-IT" i="1" dirty="0">
                <a:hlinkClick r:id="rId5"/>
              </a:rPr>
              <a:t>E se Dio fosse uno di noi</a:t>
            </a:r>
            <a:r>
              <a:rPr lang="it-IT" dirty="0"/>
              <a:t>, dove si parla di un Dio che ha bisogno degli uomini </a:t>
            </a:r>
          </a:p>
        </p:txBody>
      </p:sp>
      <p:pic>
        <p:nvPicPr>
          <p:cNvPr id="5" name="Immagine 4">
            <a:extLst>
              <a:ext uri="{FF2B5EF4-FFF2-40B4-BE49-F238E27FC236}">
                <a16:creationId xmlns:a16="http://schemas.microsoft.com/office/drawing/2014/main" id="{4A1CD494-2BC5-6849-2918-BB4B5F989D6B}"/>
              </a:ext>
            </a:extLst>
          </p:cNvPr>
          <p:cNvPicPr>
            <a:picLocks noChangeAspect="1"/>
          </p:cNvPicPr>
          <p:nvPr/>
        </p:nvPicPr>
        <p:blipFill>
          <a:blip r:embed="rId6"/>
          <a:stretch>
            <a:fillRect/>
          </a:stretch>
        </p:blipFill>
        <p:spPr>
          <a:xfrm>
            <a:off x="9901650" y="116632"/>
            <a:ext cx="2133600" cy="2809875"/>
          </a:xfrm>
          <a:prstGeom prst="rect">
            <a:avLst/>
          </a:prstGeom>
        </p:spPr>
      </p:pic>
      <p:pic>
        <p:nvPicPr>
          <p:cNvPr id="4" name="Immagine 3">
            <a:extLst>
              <a:ext uri="{FF2B5EF4-FFF2-40B4-BE49-F238E27FC236}">
                <a16:creationId xmlns:a16="http://schemas.microsoft.com/office/drawing/2014/main" id="{C3626838-9350-899D-1D6C-8409C48F47E7}"/>
              </a:ext>
            </a:extLst>
          </p:cNvPr>
          <p:cNvPicPr>
            <a:picLocks noChangeAspect="1"/>
          </p:cNvPicPr>
          <p:nvPr/>
        </p:nvPicPr>
        <p:blipFill>
          <a:blip r:embed="rId7"/>
          <a:stretch>
            <a:fillRect/>
          </a:stretch>
        </p:blipFill>
        <p:spPr>
          <a:xfrm>
            <a:off x="9622573" y="3880862"/>
            <a:ext cx="2412677" cy="2860506"/>
          </a:xfrm>
          <a:prstGeom prst="rect">
            <a:avLst/>
          </a:prstGeom>
        </p:spPr>
      </p:pic>
      <p:pic>
        <p:nvPicPr>
          <p:cNvPr id="8" name="Immagine 7">
            <a:extLst>
              <a:ext uri="{FF2B5EF4-FFF2-40B4-BE49-F238E27FC236}">
                <a16:creationId xmlns:a16="http://schemas.microsoft.com/office/drawing/2014/main" id="{98C3AB25-A1CB-1747-D55C-0025D1017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0216" y="764704"/>
            <a:ext cx="2133898" cy="3419952"/>
          </a:xfrm>
          <a:prstGeom prst="rect">
            <a:avLst/>
          </a:prstGeom>
        </p:spPr>
      </p:pic>
      <p:pic>
        <p:nvPicPr>
          <p:cNvPr id="10" name="Immagine 9">
            <a:extLst>
              <a:ext uri="{FF2B5EF4-FFF2-40B4-BE49-F238E27FC236}">
                <a16:creationId xmlns:a16="http://schemas.microsoft.com/office/drawing/2014/main" id="{B5F828A7-4E7C-01C9-71AE-59D2A68A54F7}"/>
              </a:ext>
            </a:extLst>
          </p:cNvPr>
          <p:cNvPicPr>
            <a:picLocks noChangeAspect="1"/>
          </p:cNvPicPr>
          <p:nvPr/>
        </p:nvPicPr>
        <p:blipFill>
          <a:blip r:embed="rId9"/>
          <a:stretch>
            <a:fillRect/>
          </a:stretch>
        </p:blipFill>
        <p:spPr>
          <a:xfrm>
            <a:off x="8013293" y="3989521"/>
            <a:ext cx="1890712" cy="2643187"/>
          </a:xfrm>
          <a:prstGeom prst="rect">
            <a:avLst/>
          </a:prstGeom>
        </p:spPr>
      </p:pic>
      <p:sp>
        <p:nvSpPr>
          <p:cNvPr id="2" name="CasellaDiTesto 1">
            <a:extLst>
              <a:ext uri="{FF2B5EF4-FFF2-40B4-BE49-F238E27FC236}">
                <a16:creationId xmlns:a16="http://schemas.microsoft.com/office/drawing/2014/main" id="{71F55798-8899-F513-362A-B703128AAF82}"/>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352231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2"/>
          <p:cNvPicPr/>
          <p:nvPr/>
        </p:nvPicPr>
        <p:blipFill>
          <a:blip r:embed="rId2"/>
          <a:stretch/>
        </p:blipFill>
        <p:spPr>
          <a:xfrm>
            <a:off x="2567640" y="1484640"/>
            <a:ext cx="7433280" cy="5069880"/>
          </a:xfrm>
          <a:prstGeom prst="rect">
            <a:avLst/>
          </a:prstGeom>
          <a:ln>
            <a:noFill/>
          </a:ln>
        </p:spPr>
      </p:pic>
      <p:sp>
        <p:nvSpPr>
          <p:cNvPr id="110" name="TextShape 1"/>
          <p:cNvSpPr txBox="1"/>
          <p:nvPr/>
        </p:nvSpPr>
        <p:spPr>
          <a:xfrm>
            <a:off x="2567640" y="1484640"/>
            <a:ext cx="7543440" cy="5040360"/>
          </a:xfrm>
          <a:prstGeom prst="rect">
            <a:avLst/>
          </a:prstGeom>
          <a:noFill/>
          <a:ln>
            <a:noFill/>
          </a:ln>
        </p:spPr>
        <p:txBody>
          <a:bodyPr/>
          <a:lstStyle/>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hlinkClick r:id="rId3"/>
              </a:rPr>
              <a:t>Tutto l’universo è suono</a:t>
            </a:r>
            <a:r>
              <a:rPr lang="it-IT" sz="3100" spc="-1" dirty="0">
                <a:solidFill>
                  <a:srgbClr val="FFFFFF"/>
                </a:solidFill>
                <a:uFill>
                  <a:solidFill>
                    <a:srgbClr val="FFFFFF"/>
                  </a:solidFill>
                </a:uFill>
                <a:latin typeface="Tahoma"/>
              </a:rPr>
              <a:t>.</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rPr>
              <a:t>Partiamo da questa semplice considerazione: oggi che i risultati delle indagini scientifiche sono accessibili a tutti, possiamo facilmente trovare il suono dell’universo, dei pianeti…</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rPr>
              <a:t>Grazie ai più moderni radiotelescopi possiamo ascoltare il </a:t>
            </a:r>
            <a:r>
              <a:rPr lang="it-IT" sz="3100" u="sng" spc="-1" dirty="0">
                <a:solidFill>
                  <a:srgbClr val="F7CC2F"/>
                </a:solidFill>
                <a:uFill>
                  <a:solidFill>
                    <a:srgbClr val="FFFFFF"/>
                  </a:solidFill>
                </a:uFill>
                <a:latin typeface="Tahoma"/>
                <a:hlinkClick r:id="rId4"/>
              </a:rPr>
              <a:t>suono della creazione</a:t>
            </a:r>
            <a:r>
              <a:rPr lang="it-IT" sz="3100" spc="-1" dirty="0">
                <a:solidFill>
                  <a:srgbClr val="FFFFFF"/>
                </a:solidFill>
                <a:uFill>
                  <a:solidFill>
                    <a:srgbClr val="FFFFFF"/>
                  </a:solidFill>
                </a:uFill>
                <a:latin typeface="Tahoma"/>
              </a:rPr>
              <a:t>, i primi suoni del nostro universo</a:t>
            </a:r>
            <a:endParaRPr lang="it-IT" sz="3200" spc="-1" dirty="0">
              <a:solidFill>
                <a:srgbClr val="FFFFFF"/>
              </a:solidFill>
              <a:uFill>
                <a:solidFill>
                  <a:srgbClr val="FFFFFF"/>
                </a:solidFill>
              </a:uFill>
              <a:latin typeface="Tahoma"/>
            </a:endParaRPr>
          </a:p>
          <a:p>
            <a:pPr>
              <a:lnSpc>
                <a:spcPct val="100000"/>
              </a:lnSpc>
            </a:pPr>
            <a:endParaRPr lang="it-IT" sz="3200" spc="-1" dirty="0">
              <a:solidFill>
                <a:srgbClr val="FFFFFF"/>
              </a:solidFill>
              <a:uFill>
                <a:solidFill>
                  <a:srgbClr val="FFFFFF"/>
                </a:solidFill>
              </a:uFill>
              <a:latin typeface="Tahoma"/>
            </a:endParaRPr>
          </a:p>
        </p:txBody>
      </p:sp>
      <p:sp>
        <p:nvSpPr>
          <p:cNvPr id="2" name="CasellaDiTesto 1">
            <a:extLst>
              <a:ext uri="{FF2B5EF4-FFF2-40B4-BE49-F238E27FC236}">
                <a16:creationId xmlns:a16="http://schemas.microsoft.com/office/drawing/2014/main" id="{1890F973-2120-6C7B-D2DE-6D4CBF24F049}"/>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316094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51784" y="188640"/>
            <a:ext cx="7753672" cy="6336704"/>
          </a:xfrm>
        </p:spPr>
        <p:txBody>
          <a:bodyPr/>
          <a:lstStyle/>
          <a:p>
            <a:r>
              <a:rPr lang="it-IT" dirty="0"/>
              <a:t>Gli anni 2000 continuano nel segno di una riflessione già iniziata. L’approccio al tema religioso sembra però più intimo, meno aperto alla religione come fatto sociale.</a:t>
            </a:r>
          </a:p>
          <a:p>
            <a:r>
              <a:rPr lang="it-IT" dirty="0"/>
              <a:t>Tra gli esponenti di questa nuova corrente sicuramente </a:t>
            </a:r>
            <a:r>
              <a:rPr lang="it-IT" dirty="0">
                <a:hlinkClick r:id="rId2"/>
              </a:rPr>
              <a:t>Lorenzo Jovanotti</a:t>
            </a:r>
            <a:r>
              <a:rPr lang="it-IT" dirty="0"/>
              <a:t>, esponente di una religiosità eclettica</a:t>
            </a:r>
          </a:p>
          <a:p>
            <a:r>
              <a:rPr lang="it-IT" dirty="0"/>
              <a:t>Si sviluppa anche una riflessione più legata all’immagine, dove l’artista diviene interprete e simbolo di religiosità</a:t>
            </a:r>
          </a:p>
        </p:txBody>
      </p:sp>
      <p:pic>
        <p:nvPicPr>
          <p:cNvPr id="6" name="Immagine 5">
            <a:extLst>
              <a:ext uri="{FF2B5EF4-FFF2-40B4-BE49-F238E27FC236}">
                <a16:creationId xmlns:a16="http://schemas.microsoft.com/office/drawing/2014/main" id="{A23E20D8-8DED-E801-9BAB-722A35E99E79}"/>
              </a:ext>
            </a:extLst>
          </p:cNvPr>
          <p:cNvPicPr>
            <a:picLocks noChangeAspect="1"/>
          </p:cNvPicPr>
          <p:nvPr/>
        </p:nvPicPr>
        <p:blipFill>
          <a:blip r:embed="rId3"/>
          <a:stretch>
            <a:fillRect/>
          </a:stretch>
        </p:blipFill>
        <p:spPr>
          <a:xfrm>
            <a:off x="623392" y="3068960"/>
            <a:ext cx="3384376" cy="3399485"/>
          </a:xfrm>
          <a:prstGeom prst="rect">
            <a:avLst/>
          </a:prstGeom>
        </p:spPr>
      </p:pic>
      <p:pic>
        <p:nvPicPr>
          <p:cNvPr id="5" name="Immagine 4">
            <a:extLst>
              <a:ext uri="{FF2B5EF4-FFF2-40B4-BE49-F238E27FC236}">
                <a16:creationId xmlns:a16="http://schemas.microsoft.com/office/drawing/2014/main" id="{EA0845F4-62E5-6690-105A-01F4E0355026}"/>
              </a:ext>
            </a:extLst>
          </p:cNvPr>
          <p:cNvPicPr>
            <a:picLocks noChangeAspect="1"/>
          </p:cNvPicPr>
          <p:nvPr/>
        </p:nvPicPr>
        <p:blipFill>
          <a:blip r:embed="rId4"/>
          <a:stretch>
            <a:fillRect/>
          </a:stretch>
        </p:blipFill>
        <p:spPr>
          <a:xfrm>
            <a:off x="1127448" y="101784"/>
            <a:ext cx="3265382" cy="3240360"/>
          </a:xfrm>
          <a:prstGeom prst="rect">
            <a:avLst/>
          </a:prstGeom>
        </p:spPr>
      </p:pic>
      <p:sp>
        <p:nvSpPr>
          <p:cNvPr id="2" name="CasellaDiTesto 1">
            <a:extLst>
              <a:ext uri="{FF2B5EF4-FFF2-40B4-BE49-F238E27FC236}">
                <a16:creationId xmlns:a16="http://schemas.microsoft.com/office/drawing/2014/main" id="{C29BCB48-C81B-E5E5-0D5D-80D04705239B}"/>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3944194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1704" y="221928"/>
            <a:ext cx="6696744" cy="5760640"/>
          </a:xfrm>
        </p:spPr>
        <p:txBody>
          <a:bodyPr/>
          <a:lstStyle/>
          <a:p>
            <a:r>
              <a:rPr lang="it-IT" dirty="0"/>
              <a:t>Interpreti di questo nuovo modello sicuramente </a:t>
            </a:r>
            <a:r>
              <a:rPr lang="it-IT" dirty="0">
                <a:hlinkClick r:id="rId2"/>
              </a:rPr>
              <a:t>Michael Jackson</a:t>
            </a:r>
            <a:r>
              <a:rPr lang="it-IT" dirty="0"/>
              <a:t> e Louise Veronica Ciccone, in arte </a:t>
            </a:r>
            <a:r>
              <a:rPr lang="it-IT" dirty="0">
                <a:hlinkClick r:id="rId3"/>
              </a:rPr>
              <a:t>Madonna</a:t>
            </a:r>
            <a:r>
              <a:rPr lang="it-IT" dirty="0"/>
              <a:t>, due tra i più grandi artisti del panorama musicale mondiale, che ammiccano all’immaginario religioso popolare</a:t>
            </a:r>
          </a:p>
          <a:p>
            <a:r>
              <a:rPr lang="it-IT" dirty="0"/>
              <a:t>Anche le performances assumono il valore simbolico di vere e proprie liturgie, nelle quali l’artista di turno assume il ruolo di sacerdote-messia</a:t>
            </a:r>
          </a:p>
        </p:txBody>
      </p:sp>
      <p:pic>
        <p:nvPicPr>
          <p:cNvPr id="2" name="Immagine 1">
            <a:extLst>
              <a:ext uri="{FF2B5EF4-FFF2-40B4-BE49-F238E27FC236}">
                <a16:creationId xmlns:a16="http://schemas.microsoft.com/office/drawing/2014/main" id="{8906EBDC-20C8-53E9-CD0D-9FF5A78F4A43}"/>
              </a:ext>
            </a:extLst>
          </p:cNvPr>
          <p:cNvPicPr>
            <a:picLocks noChangeAspect="1"/>
          </p:cNvPicPr>
          <p:nvPr/>
        </p:nvPicPr>
        <p:blipFill>
          <a:blip r:embed="rId4"/>
          <a:stretch>
            <a:fillRect/>
          </a:stretch>
        </p:blipFill>
        <p:spPr>
          <a:xfrm>
            <a:off x="7032104" y="221928"/>
            <a:ext cx="4716016" cy="3537012"/>
          </a:xfrm>
          <a:prstGeom prst="rect">
            <a:avLst/>
          </a:prstGeom>
        </p:spPr>
      </p:pic>
      <p:pic>
        <p:nvPicPr>
          <p:cNvPr id="4" name="Immagine 3">
            <a:extLst>
              <a:ext uri="{FF2B5EF4-FFF2-40B4-BE49-F238E27FC236}">
                <a16:creationId xmlns:a16="http://schemas.microsoft.com/office/drawing/2014/main" id="{FF30AFD0-1069-9C15-1436-9DC053E47987}"/>
              </a:ext>
            </a:extLst>
          </p:cNvPr>
          <p:cNvPicPr>
            <a:picLocks noChangeAspect="1"/>
          </p:cNvPicPr>
          <p:nvPr/>
        </p:nvPicPr>
        <p:blipFill>
          <a:blip r:embed="rId5"/>
          <a:stretch>
            <a:fillRect/>
          </a:stretch>
        </p:blipFill>
        <p:spPr>
          <a:xfrm>
            <a:off x="7824192" y="3456280"/>
            <a:ext cx="4242644" cy="3160770"/>
          </a:xfrm>
          <a:prstGeom prst="rect">
            <a:avLst/>
          </a:prstGeom>
        </p:spPr>
      </p:pic>
      <p:sp>
        <p:nvSpPr>
          <p:cNvPr id="5" name="CasellaDiTesto 4">
            <a:extLst>
              <a:ext uri="{FF2B5EF4-FFF2-40B4-BE49-F238E27FC236}">
                <a16:creationId xmlns:a16="http://schemas.microsoft.com/office/drawing/2014/main" id="{9AD64D9E-E6D4-EB1E-5AEF-8ED9B393CCE3}"/>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9732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BD96697-7107-50E6-B4C7-91A982E4FD5B}"/>
              </a:ext>
            </a:extLst>
          </p:cNvPr>
          <p:cNvPicPr>
            <a:picLocks noChangeAspect="1"/>
          </p:cNvPicPr>
          <p:nvPr/>
        </p:nvPicPr>
        <p:blipFill>
          <a:blip r:embed="rId2"/>
          <a:stretch>
            <a:fillRect/>
          </a:stretch>
        </p:blipFill>
        <p:spPr>
          <a:xfrm>
            <a:off x="479376" y="1196752"/>
            <a:ext cx="3924607" cy="3155384"/>
          </a:xfrm>
          <a:prstGeom prst="rect">
            <a:avLst/>
          </a:prstGeom>
        </p:spPr>
      </p:pic>
      <p:sp>
        <p:nvSpPr>
          <p:cNvPr id="3" name="Segnaposto contenuto 2"/>
          <p:cNvSpPr>
            <a:spLocks noGrp="1"/>
          </p:cNvSpPr>
          <p:nvPr>
            <p:ph idx="1"/>
          </p:nvPr>
        </p:nvSpPr>
        <p:spPr>
          <a:xfrm>
            <a:off x="4127104" y="273616"/>
            <a:ext cx="8064896" cy="6120680"/>
          </a:xfrm>
        </p:spPr>
        <p:txBody>
          <a:bodyPr/>
          <a:lstStyle/>
          <a:p>
            <a:r>
              <a:rPr lang="it-IT" dirty="0"/>
              <a:t>In Italia il fenomeno più significativo, a livello mediatico, di questi ultimi anni, è quello di </a:t>
            </a:r>
            <a:r>
              <a:rPr lang="it-IT" dirty="0">
                <a:hlinkClick r:id="rId3"/>
              </a:rPr>
              <a:t>suor Cristina </a:t>
            </a:r>
            <a:r>
              <a:rPr lang="it-IT" dirty="0" err="1">
                <a:hlinkClick r:id="rId3"/>
              </a:rPr>
              <a:t>Scuccia</a:t>
            </a:r>
            <a:r>
              <a:rPr lang="it-IT" dirty="0"/>
              <a:t>, oggi solo Cristina, vincitrice di un talent show, che nella sua prima fatica discografica ripropone un successo di Madonna</a:t>
            </a:r>
          </a:p>
          <a:p>
            <a:r>
              <a:rPr lang="it-IT" dirty="0"/>
              <a:t>Ma l’esperienza di </a:t>
            </a:r>
            <a:r>
              <a:rPr lang="it-IT" dirty="0">
                <a:hlinkClick r:id="rId4"/>
              </a:rPr>
              <a:t>Michael </a:t>
            </a:r>
            <a:r>
              <a:rPr lang="it-IT" dirty="0" err="1">
                <a:hlinkClick r:id="rId4"/>
              </a:rPr>
              <a:t>Whitaker</a:t>
            </a:r>
            <a:r>
              <a:rPr lang="it-IT" dirty="0">
                <a:hlinkClick r:id="rId4"/>
              </a:rPr>
              <a:t> Smith</a:t>
            </a:r>
            <a:r>
              <a:rPr lang="it-IT" dirty="0"/>
              <a:t>, uno degli artisti più popolari di musica cristiana nel mondo – ha venduto più di 13 milioni di album, conquistando 3 </a:t>
            </a:r>
            <a:r>
              <a:rPr lang="it-IT" dirty="0" err="1"/>
              <a:t>grammy</a:t>
            </a:r>
            <a:r>
              <a:rPr lang="it-IT" dirty="0"/>
              <a:t> – sembra dirci che il connubio tra musica e fede ha ancora molte sorprese da regalarci</a:t>
            </a:r>
          </a:p>
        </p:txBody>
      </p:sp>
      <p:pic>
        <p:nvPicPr>
          <p:cNvPr id="5" name="Immagine 4">
            <a:extLst>
              <a:ext uri="{FF2B5EF4-FFF2-40B4-BE49-F238E27FC236}">
                <a16:creationId xmlns:a16="http://schemas.microsoft.com/office/drawing/2014/main" id="{CE279781-34F0-9CE6-9A1E-6EC6F998C10B}"/>
              </a:ext>
            </a:extLst>
          </p:cNvPr>
          <p:cNvPicPr>
            <a:picLocks noChangeAspect="1"/>
          </p:cNvPicPr>
          <p:nvPr/>
        </p:nvPicPr>
        <p:blipFill>
          <a:blip r:embed="rId5"/>
          <a:stretch>
            <a:fillRect/>
          </a:stretch>
        </p:blipFill>
        <p:spPr>
          <a:xfrm>
            <a:off x="148704" y="4005064"/>
            <a:ext cx="4004520" cy="2663006"/>
          </a:xfrm>
          <a:prstGeom prst="rect">
            <a:avLst/>
          </a:prstGeom>
        </p:spPr>
      </p:pic>
      <p:sp>
        <p:nvSpPr>
          <p:cNvPr id="4" name="CasellaDiTesto 3">
            <a:extLst>
              <a:ext uri="{FF2B5EF4-FFF2-40B4-BE49-F238E27FC236}">
                <a16:creationId xmlns:a16="http://schemas.microsoft.com/office/drawing/2014/main" id="{D3846CD0-0655-687E-F76D-280F3A019931}"/>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992782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0E18387-9D78-0034-19B1-92A06CCF25D2}"/>
              </a:ext>
            </a:extLst>
          </p:cNvPr>
          <p:cNvPicPr>
            <a:picLocks noChangeAspect="1"/>
          </p:cNvPicPr>
          <p:nvPr/>
        </p:nvPicPr>
        <p:blipFill>
          <a:blip r:embed="rId2"/>
          <a:stretch>
            <a:fillRect/>
          </a:stretch>
        </p:blipFill>
        <p:spPr>
          <a:xfrm>
            <a:off x="6240016" y="3498428"/>
            <a:ext cx="5715000" cy="3162300"/>
          </a:xfrm>
          <a:prstGeom prst="rect">
            <a:avLst/>
          </a:prstGeom>
        </p:spPr>
      </p:pic>
      <p:sp>
        <p:nvSpPr>
          <p:cNvPr id="3" name="Segnaposto contenuto 2"/>
          <p:cNvSpPr>
            <a:spLocks noGrp="1"/>
          </p:cNvSpPr>
          <p:nvPr>
            <p:ph idx="1"/>
          </p:nvPr>
        </p:nvSpPr>
        <p:spPr>
          <a:xfrm>
            <a:off x="393979" y="197272"/>
            <a:ext cx="8222301" cy="6264696"/>
          </a:xfrm>
        </p:spPr>
        <p:txBody>
          <a:bodyPr/>
          <a:lstStyle/>
          <a:p>
            <a:r>
              <a:rPr lang="it-IT" dirty="0"/>
              <a:t>E’ proprio il mondo anglosassone che ci mostra come l’attenzione al sacro regali emozioni</a:t>
            </a:r>
          </a:p>
          <a:p>
            <a:r>
              <a:rPr lang="it-IT" dirty="0"/>
              <a:t>Ogni settimana la rivista Billboard propone la classifica delle migliori 100 Christian </a:t>
            </a:r>
            <a:r>
              <a:rPr lang="it-IT" dirty="0" err="1"/>
              <a:t>Songs</a:t>
            </a:r>
            <a:endParaRPr lang="it-IT" dirty="0"/>
          </a:p>
          <a:p>
            <a:r>
              <a:rPr lang="it-IT" dirty="0"/>
              <a:t>Nel 1978 la canzone </a:t>
            </a:r>
            <a:r>
              <a:rPr lang="it-IT" dirty="0">
                <a:hlinkClick r:id="rId3"/>
              </a:rPr>
              <a:t>«</a:t>
            </a:r>
            <a:r>
              <a:rPr lang="it-IT" dirty="0" err="1">
                <a:hlinkClick r:id="rId3"/>
              </a:rPr>
              <a:t>Rivers</a:t>
            </a:r>
            <a:r>
              <a:rPr lang="it-IT" dirty="0">
                <a:hlinkClick r:id="rId3"/>
              </a:rPr>
              <a:t> of </a:t>
            </a:r>
            <a:r>
              <a:rPr lang="it-IT" dirty="0" err="1">
                <a:hlinkClick r:id="rId3"/>
              </a:rPr>
              <a:t>Babylon</a:t>
            </a:r>
            <a:r>
              <a:rPr lang="it-IT" dirty="0">
                <a:hlinkClick r:id="rId3"/>
              </a:rPr>
              <a:t>»</a:t>
            </a:r>
            <a:r>
              <a:rPr lang="it-IT" dirty="0"/>
              <a:t> fu una delle più ballate nelle discoteche</a:t>
            </a:r>
          </a:p>
          <a:p>
            <a:r>
              <a:rPr lang="it-IT" dirty="0"/>
              <a:t>La band irlandese </a:t>
            </a:r>
            <a:r>
              <a:rPr lang="it-IT" dirty="0">
                <a:hlinkClick r:id="rId4"/>
              </a:rPr>
              <a:t>U2</a:t>
            </a:r>
            <a:r>
              <a:rPr lang="it-IT" dirty="0"/>
              <a:t> attinge continuamente a testi ed esperienze del </a:t>
            </a:r>
            <a:r>
              <a:rPr lang="it-IT" dirty="0">
                <a:hlinkClick r:id="rId5"/>
              </a:rPr>
              <a:t>sacro</a:t>
            </a:r>
            <a:r>
              <a:rPr lang="it-IT" dirty="0"/>
              <a:t>, il testo dei Salmi, per le sue canzoni</a:t>
            </a:r>
          </a:p>
          <a:p>
            <a:r>
              <a:rPr lang="it-IT" dirty="0">
                <a:effectLst/>
              </a:rPr>
              <a:t>Dio è tornato?</a:t>
            </a:r>
          </a:p>
        </p:txBody>
      </p:sp>
      <p:pic>
        <p:nvPicPr>
          <p:cNvPr id="5" name="Immagine 4">
            <a:extLst>
              <a:ext uri="{FF2B5EF4-FFF2-40B4-BE49-F238E27FC236}">
                <a16:creationId xmlns:a16="http://schemas.microsoft.com/office/drawing/2014/main" id="{C9AE2F82-63EA-C1B3-6F55-88E88E9FB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4920" y="197272"/>
            <a:ext cx="2546680" cy="3355251"/>
          </a:xfrm>
          <a:prstGeom prst="rect">
            <a:avLst/>
          </a:prstGeom>
        </p:spPr>
      </p:pic>
      <p:sp>
        <p:nvSpPr>
          <p:cNvPr id="4" name="CasellaDiTesto 3">
            <a:extLst>
              <a:ext uri="{FF2B5EF4-FFF2-40B4-BE49-F238E27FC236}">
                <a16:creationId xmlns:a16="http://schemas.microsoft.com/office/drawing/2014/main" id="{4262E9EF-E06D-F960-1B2C-2F2A7462FA87}"/>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883359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39816" y="0"/>
            <a:ext cx="7566992" cy="5663952"/>
          </a:xfrm>
        </p:spPr>
        <p:txBody>
          <a:bodyPr/>
          <a:lstStyle/>
          <a:p>
            <a:r>
              <a:rPr lang="it-IT" dirty="0"/>
              <a:t>Nel 1984 una band americana, Frankie </a:t>
            </a:r>
            <a:r>
              <a:rPr lang="it-IT" dirty="0" err="1"/>
              <a:t>goes</a:t>
            </a:r>
            <a:r>
              <a:rPr lang="it-IT" dirty="0"/>
              <a:t> to Hollywood, raggiunse l’apice del successo con un brano, </a:t>
            </a:r>
            <a:r>
              <a:rPr lang="it-IT" dirty="0">
                <a:hlinkClick r:id="rId2"/>
              </a:rPr>
              <a:t>The power of love</a:t>
            </a:r>
            <a:r>
              <a:rPr lang="it-IT" dirty="0"/>
              <a:t>, con chiari riferimenti alla nascita di Gesù, soprattutto nel merchandising</a:t>
            </a:r>
          </a:p>
          <a:p>
            <a:r>
              <a:rPr lang="it-IT" dirty="0"/>
              <a:t>Oggi varie band e vari musicisti, come </a:t>
            </a:r>
            <a:r>
              <a:rPr lang="it-IT" dirty="0">
                <a:hlinkClick r:id="rId3"/>
              </a:rPr>
              <a:t>Matthew Parker</a:t>
            </a:r>
            <a:r>
              <a:rPr lang="it-IT" dirty="0"/>
              <a:t>, </a:t>
            </a:r>
            <a:r>
              <a:rPr lang="it-IT" dirty="0">
                <a:hlinkClick r:id="rId4"/>
              </a:rPr>
              <a:t>Shake</a:t>
            </a:r>
            <a:r>
              <a:rPr lang="it-IT" dirty="0"/>
              <a:t>, </a:t>
            </a:r>
            <a:r>
              <a:rPr lang="it-IT" dirty="0" err="1">
                <a:hlinkClick r:id="rId5"/>
              </a:rPr>
              <a:t>Hillsong</a:t>
            </a:r>
            <a:r>
              <a:rPr lang="it-IT" dirty="0">
                <a:hlinkClick r:id="rId5"/>
              </a:rPr>
              <a:t> </a:t>
            </a:r>
            <a:r>
              <a:rPr lang="it-IT" dirty="0" err="1">
                <a:hlinkClick r:id="rId5"/>
              </a:rPr>
              <a:t>United</a:t>
            </a:r>
            <a:r>
              <a:rPr lang="it-IT" dirty="0"/>
              <a:t>, propongono musica e testi da ballare, con chiaro riferimento al sacro</a:t>
            </a:r>
          </a:p>
          <a:p>
            <a:r>
              <a:rPr lang="it-IT" dirty="0"/>
              <a:t>Perfino il rap, e non solo negli Stati Uniti: </a:t>
            </a:r>
            <a:r>
              <a:rPr lang="it-IT" dirty="0" err="1">
                <a:hlinkClick r:id="rId6"/>
              </a:rPr>
              <a:t>Shoek</a:t>
            </a:r>
            <a:r>
              <a:rPr lang="it-IT" dirty="0"/>
              <a:t> è un rapper italiano, che racconta la sua conversione</a:t>
            </a:r>
          </a:p>
        </p:txBody>
      </p:sp>
      <p:pic>
        <p:nvPicPr>
          <p:cNvPr id="2" name="Immagine 1">
            <a:extLst>
              <a:ext uri="{FF2B5EF4-FFF2-40B4-BE49-F238E27FC236}">
                <a16:creationId xmlns:a16="http://schemas.microsoft.com/office/drawing/2014/main" id="{5FABC559-9C6E-5902-4E58-55D849062F7E}"/>
              </a:ext>
            </a:extLst>
          </p:cNvPr>
          <p:cNvPicPr>
            <a:picLocks noChangeAspect="1"/>
          </p:cNvPicPr>
          <p:nvPr/>
        </p:nvPicPr>
        <p:blipFill>
          <a:blip r:embed="rId7"/>
          <a:stretch>
            <a:fillRect/>
          </a:stretch>
        </p:blipFill>
        <p:spPr>
          <a:xfrm>
            <a:off x="192480" y="164024"/>
            <a:ext cx="3318520" cy="3318520"/>
          </a:xfrm>
          <a:prstGeom prst="rect">
            <a:avLst/>
          </a:prstGeom>
        </p:spPr>
      </p:pic>
      <p:pic>
        <p:nvPicPr>
          <p:cNvPr id="4" name="Immagine 3">
            <a:extLst>
              <a:ext uri="{FF2B5EF4-FFF2-40B4-BE49-F238E27FC236}">
                <a16:creationId xmlns:a16="http://schemas.microsoft.com/office/drawing/2014/main" id="{34188244-A968-EBE4-8B6F-4320712F9F64}"/>
              </a:ext>
            </a:extLst>
          </p:cNvPr>
          <p:cNvPicPr>
            <a:picLocks noChangeAspect="1"/>
          </p:cNvPicPr>
          <p:nvPr/>
        </p:nvPicPr>
        <p:blipFill>
          <a:blip r:embed="rId8"/>
          <a:stretch>
            <a:fillRect/>
          </a:stretch>
        </p:blipFill>
        <p:spPr>
          <a:xfrm>
            <a:off x="1851740" y="2735160"/>
            <a:ext cx="2588076" cy="3958816"/>
          </a:xfrm>
          <a:prstGeom prst="rect">
            <a:avLst/>
          </a:prstGeom>
        </p:spPr>
      </p:pic>
      <p:sp>
        <p:nvSpPr>
          <p:cNvPr id="5" name="CasellaDiTesto 4">
            <a:extLst>
              <a:ext uri="{FF2B5EF4-FFF2-40B4-BE49-F238E27FC236}">
                <a16:creationId xmlns:a16="http://schemas.microsoft.com/office/drawing/2014/main" id="{04E34796-3122-0157-DF8F-9AE30E14C33C}"/>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335981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359696" y="5030416"/>
            <a:ext cx="8607602" cy="1692771"/>
          </a:xfrm>
          <a:prstGeom prst="rect">
            <a:avLst/>
          </a:prstGeom>
          <a:noFill/>
        </p:spPr>
        <p:txBody>
          <a:bodyPr wrap="square" rtlCol="0">
            <a:spAutoFit/>
          </a:bodyPr>
          <a:lstStyle/>
          <a:p>
            <a:pPr algn="ctr"/>
            <a:r>
              <a:rPr lang="it-IT" sz="2400" dirty="0"/>
              <a:t>Ma i miei sono solo suggerimenti. Ciascuno di voi può percorrere strade diverse, continuare e completare un percorso che può riservare sicuramente sorprese</a:t>
            </a:r>
          </a:p>
          <a:p>
            <a:pPr algn="ctr"/>
            <a:r>
              <a:rPr lang="it-IT" sz="3200" dirty="0"/>
              <a:t>Grazie per la pazienza</a:t>
            </a:r>
            <a:r>
              <a:rPr lang="it-IT" sz="2400" dirty="0"/>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188640"/>
            <a:ext cx="8607602" cy="484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a:extLst>
              <a:ext uri="{FF2B5EF4-FFF2-40B4-BE49-F238E27FC236}">
                <a16:creationId xmlns:a16="http://schemas.microsoft.com/office/drawing/2014/main" id="{3F992CAE-3909-6CD7-60BB-1C87D36A43D2}"/>
              </a:ext>
            </a:extLst>
          </p:cNvPr>
          <p:cNvSpPr txBox="1"/>
          <p:nvPr/>
        </p:nvSpPr>
        <p:spPr>
          <a:xfrm>
            <a:off x="422648" y="215216"/>
            <a:ext cx="2808312" cy="2308324"/>
          </a:xfrm>
          <a:prstGeom prst="rect">
            <a:avLst/>
          </a:prstGeom>
          <a:noFill/>
        </p:spPr>
        <p:txBody>
          <a:bodyPr wrap="square" rtlCol="0">
            <a:spAutoFit/>
          </a:bodyPr>
          <a:lstStyle/>
          <a:p>
            <a:r>
              <a:rPr lang="it-IT" dirty="0"/>
              <a:t>La scena finale del film «Sister Act», di E. Ardolino, USA, 1992, in cui un gruppo di suore canta di fronte al Papa la canzone </a:t>
            </a:r>
            <a:r>
              <a:rPr lang="it-IT" dirty="0">
                <a:hlinkClick r:id="rId3"/>
              </a:rPr>
              <a:t>«I </a:t>
            </a:r>
            <a:r>
              <a:rPr lang="it-IT" dirty="0" err="1">
                <a:hlinkClick r:id="rId3"/>
              </a:rPr>
              <a:t>will</a:t>
            </a:r>
            <a:r>
              <a:rPr lang="it-IT" dirty="0">
                <a:hlinkClick r:id="rId3"/>
              </a:rPr>
              <a:t> follow </a:t>
            </a:r>
            <a:r>
              <a:rPr lang="it-IT" dirty="0" err="1">
                <a:hlinkClick r:id="rId3"/>
              </a:rPr>
              <a:t>Him</a:t>
            </a:r>
            <a:r>
              <a:rPr lang="it-IT" dirty="0">
                <a:hlinkClick r:id="rId3"/>
              </a:rPr>
              <a:t>» </a:t>
            </a:r>
            <a:r>
              <a:rPr lang="it-IT" dirty="0"/>
              <a:t>, in perfetto stile Gospel</a:t>
            </a:r>
          </a:p>
        </p:txBody>
      </p:sp>
      <p:sp>
        <p:nvSpPr>
          <p:cNvPr id="5" name="CasellaDiTesto 4">
            <a:extLst>
              <a:ext uri="{FF2B5EF4-FFF2-40B4-BE49-F238E27FC236}">
                <a16:creationId xmlns:a16="http://schemas.microsoft.com/office/drawing/2014/main" id="{E1DCDC2B-DF17-E048-D075-8C77CF83D9EF}"/>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116468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695400" y="1196752"/>
            <a:ext cx="7543440" cy="4898880"/>
          </a:xfrm>
          <a:prstGeom prst="rect">
            <a:avLst/>
          </a:prstGeom>
          <a:noFill/>
          <a:ln>
            <a:noFill/>
          </a:ln>
        </p:spPr>
        <p:txBody>
          <a:bodyPr/>
          <a:lstStyle/>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rPr>
              <a:t>La musica nasce con l’uomo, accompagna la storia dell’uomo, è parte integrante della sua esistenza, dei suoi riti, delle feste, delle occasioni felici e tristi della vita.</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rPr>
              <a:t>In origine ha svolto un ruolo particolare nella ritualità religiosa dei popoli.</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3100" spc="-1" dirty="0">
                <a:solidFill>
                  <a:srgbClr val="FFFFFF"/>
                </a:solidFill>
                <a:uFill>
                  <a:solidFill>
                    <a:srgbClr val="FFFFFF"/>
                  </a:solidFill>
                </a:uFill>
                <a:latin typeface="Tahoma"/>
              </a:rPr>
              <a:t>Seguendo lo sviluppo dell’umanità, ne ha permeato via via i vari ambiti, </a:t>
            </a:r>
            <a:r>
              <a:rPr lang="it-IT" sz="3100" u="sng" spc="-1" dirty="0">
                <a:solidFill>
                  <a:srgbClr val="F7CC2F"/>
                </a:solidFill>
                <a:uFill>
                  <a:solidFill>
                    <a:srgbClr val="FFFFFF"/>
                  </a:solidFill>
                </a:uFill>
                <a:latin typeface="Tahoma"/>
                <a:hlinkClick r:id="rId2"/>
              </a:rPr>
              <a:t>assolvendo a moltissime funzioni</a:t>
            </a:r>
            <a:r>
              <a:rPr lang="it-IT" sz="3100" spc="-1" dirty="0">
                <a:solidFill>
                  <a:srgbClr val="FFFFFF"/>
                </a:solidFill>
                <a:uFill>
                  <a:solidFill>
                    <a:srgbClr val="FFFFFF"/>
                  </a:solidFill>
                </a:uFill>
                <a:latin typeface="Tahoma"/>
              </a:rPr>
              <a:t>.</a:t>
            </a:r>
            <a:endParaRPr lang="it-IT" sz="3200" spc="-1" dirty="0">
              <a:solidFill>
                <a:srgbClr val="FFFFFF"/>
              </a:solidFill>
              <a:uFill>
                <a:solidFill>
                  <a:srgbClr val="FFFFFF"/>
                </a:solidFill>
              </a:uFill>
              <a:latin typeface="Tahoma"/>
            </a:endParaRPr>
          </a:p>
        </p:txBody>
      </p:sp>
      <p:pic>
        <p:nvPicPr>
          <p:cNvPr id="2" name="Immagine 1">
            <a:extLst>
              <a:ext uri="{FF2B5EF4-FFF2-40B4-BE49-F238E27FC236}">
                <a16:creationId xmlns:a16="http://schemas.microsoft.com/office/drawing/2014/main" id="{1E1F7D60-D0F7-1F7D-CD04-C10DD852B057}"/>
              </a:ext>
            </a:extLst>
          </p:cNvPr>
          <p:cNvPicPr>
            <a:picLocks noChangeAspect="1"/>
          </p:cNvPicPr>
          <p:nvPr/>
        </p:nvPicPr>
        <p:blipFill>
          <a:blip r:embed="rId3"/>
          <a:stretch>
            <a:fillRect/>
          </a:stretch>
        </p:blipFill>
        <p:spPr>
          <a:xfrm>
            <a:off x="8328248" y="2276872"/>
            <a:ext cx="3728500" cy="3716072"/>
          </a:xfrm>
          <a:prstGeom prst="rect">
            <a:avLst/>
          </a:prstGeom>
        </p:spPr>
      </p:pic>
      <p:sp>
        <p:nvSpPr>
          <p:cNvPr id="3" name="CasellaDiTesto 2">
            <a:extLst>
              <a:ext uri="{FF2B5EF4-FFF2-40B4-BE49-F238E27FC236}">
                <a16:creationId xmlns:a16="http://schemas.microsoft.com/office/drawing/2014/main" id="{9992DCA2-E743-A603-9EF5-24FFF2963E95}"/>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59053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4079776" y="727560"/>
            <a:ext cx="7543440" cy="5402880"/>
          </a:xfrm>
          <a:prstGeom prst="rect">
            <a:avLst/>
          </a:prstGeom>
          <a:noFill/>
          <a:ln>
            <a:noFill/>
          </a:ln>
        </p:spPr>
        <p:txBody>
          <a:bodyPr/>
          <a:lstStyle/>
          <a:p>
            <a:pPr marL="343080" indent="-342720">
              <a:buClr>
                <a:srgbClr val="F7CC2F"/>
              </a:buClr>
              <a:buSzPct val="70000"/>
              <a:buFont typeface="Wingdings" charset="2"/>
              <a:buChar char=""/>
            </a:pPr>
            <a:r>
              <a:rPr lang="it-IT" sz="2900" spc="-1" dirty="0">
                <a:solidFill>
                  <a:srgbClr val="FFFFFF"/>
                </a:solidFill>
                <a:uFill>
                  <a:solidFill>
                    <a:srgbClr val="FFFFFF"/>
                  </a:solidFill>
                </a:uFill>
                <a:latin typeface="Tahoma"/>
              </a:rPr>
              <a:t>L’esperienza ebraico cristiana ci offre numerose indicazioni. La tradizione biblica si apre con una affermazione, quella del suono della voce di Dio che crea il mondo: e Dio disse…</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2900" spc="-1" dirty="0">
                <a:solidFill>
                  <a:srgbClr val="FFFFFF"/>
                </a:solidFill>
                <a:uFill>
                  <a:solidFill>
                    <a:srgbClr val="FFFFFF"/>
                  </a:solidFill>
                </a:uFill>
                <a:latin typeface="Tahoma"/>
              </a:rPr>
              <a:t>Tra i discendenti di Caino, il libro della Genesi ricorda, al capitolo 4, «…</a:t>
            </a:r>
            <a:r>
              <a:rPr lang="it-IT" sz="2900" spc="-1" dirty="0" err="1">
                <a:solidFill>
                  <a:srgbClr val="FFFFFF"/>
                </a:solidFill>
                <a:uFill>
                  <a:solidFill>
                    <a:srgbClr val="FFFFFF"/>
                  </a:solidFill>
                </a:uFill>
                <a:latin typeface="Tahoma"/>
              </a:rPr>
              <a:t>Iubal</a:t>
            </a:r>
            <a:r>
              <a:rPr lang="it-IT" sz="2900" spc="-1" dirty="0">
                <a:solidFill>
                  <a:srgbClr val="FFFFFF"/>
                </a:solidFill>
                <a:uFill>
                  <a:solidFill>
                    <a:srgbClr val="FFFFFF"/>
                  </a:solidFill>
                </a:uFill>
                <a:latin typeface="Tahoma"/>
              </a:rPr>
              <a:t>: egli fu il padre di tutti i suonatori di cetra e di flauto.»</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2900" spc="-1" dirty="0">
                <a:solidFill>
                  <a:srgbClr val="FFFFFF"/>
                </a:solidFill>
                <a:uFill>
                  <a:solidFill>
                    <a:srgbClr val="FFFFFF"/>
                  </a:solidFill>
                </a:uFill>
                <a:latin typeface="Tahoma"/>
              </a:rPr>
              <a:t>In molti passi biblici si parla di canti, accompagnati da suoni e danze, per esprimere il giubilo e la tristezza</a:t>
            </a:r>
            <a:endParaRPr lang="it-IT" sz="3200" spc="-1" dirty="0">
              <a:solidFill>
                <a:srgbClr val="FFFFFF"/>
              </a:solidFill>
              <a:uFill>
                <a:solidFill>
                  <a:srgbClr val="FFFFFF"/>
                </a:solidFill>
              </a:uFill>
              <a:latin typeface="Tahoma"/>
            </a:endParaRPr>
          </a:p>
        </p:txBody>
      </p:sp>
      <p:pic>
        <p:nvPicPr>
          <p:cNvPr id="2" name="Immagine 1">
            <a:extLst>
              <a:ext uri="{FF2B5EF4-FFF2-40B4-BE49-F238E27FC236}">
                <a16:creationId xmlns:a16="http://schemas.microsoft.com/office/drawing/2014/main" id="{B477406A-AE7A-2248-1FDF-915647F92F74}"/>
              </a:ext>
            </a:extLst>
          </p:cNvPr>
          <p:cNvPicPr>
            <a:picLocks noChangeAspect="1"/>
          </p:cNvPicPr>
          <p:nvPr/>
        </p:nvPicPr>
        <p:blipFill>
          <a:blip r:embed="rId2"/>
          <a:stretch>
            <a:fillRect/>
          </a:stretch>
        </p:blipFill>
        <p:spPr>
          <a:xfrm>
            <a:off x="555486" y="1916832"/>
            <a:ext cx="3362783" cy="4213608"/>
          </a:xfrm>
          <a:prstGeom prst="rect">
            <a:avLst/>
          </a:prstGeom>
        </p:spPr>
      </p:pic>
      <p:sp>
        <p:nvSpPr>
          <p:cNvPr id="3" name="CasellaDiTesto 2">
            <a:extLst>
              <a:ext uri="{FF2B5EF4-FFF2-40B4-BE49-F238E27FC236}">
                <a16:creationId xmlns:a16="http://schemas.microsoft.com/office/drawing/2014/main" id="{0FAC6325-4124-56F5-9BD6-87D0B04FE229}"/>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3451719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335360" y="332656"/>
            <a:ext cx="7200800" cy="6264696"/>
          </a:xfrm>
          <a:prstGeom prst="rect">
            <a:avLst/>
          </a:prstGeom>
          <a:noFill/>
          <a:ln>
            <a:noFill/>
          </a:ln>
        </p:spPr>
        <p:txBody>
          <a:bodyPr/>
          <a:lstStyle/>
          <a:p>
            <a:pPr marL="343080" indent="-342720">
              <a:buClr>
                <a:srgbClr val="F7CC2F"/>
              </a:buClr>
              <a:buSzPct val="70000"/>
              <a:buFont typeface="Wingdings" charset="2"/>
              <a:buChar char=""/>
            </a:pPr>
            <a:r>
              <a:rPr lang="it-IT" sz="3200" spc="-1" dirty="0">
                <a:solidFill>
                  <a:srgbClr val="FFFFFF"/>
                </a:solidFill>
                <a:uFill>
                  <a:solidFill>
                    <a:srgbClr val="FFFFFF"/>
                  </a:solidFill>
                </a:uFill>
                <a:latin typeface="Tahoma"/>
              </a:rPr>
              <a:t>Al</a:t>
            </a:r>
            <a:r>
              <a:rPr lang="it-IT" sz="2900" spc="-1" dirty="0">
                <a:solidFill>
                  <a:srgbClr val="FFFFFF"/>
                </a:solidFill>
                <a:uFill>
                  <a:solidFill>
                    <a:srgbClr val="FFFFFF"/>
                  </a:solidFill>
                </a:uFill>
                <a:latin typeface="Tahoma"/>
              </a:rPr>
              <a:t>l’epoca dei re, in Israele la musica venne organizzata professionalmente, soprattutto per il servizio religioso del Tempio. Il </a:t>
            </a:r>
            <a:r>
              <a:rPr lang="it-IT" sz="2900" spc="-1" dirty="0">
                <a:uFill>
                  <a:solidFill>
                    <a:srgbClr val="FFFFFF"/>
                  </a:solidFill>
                </a:uFill>
                <a:latin typeface="Tahoma"/>
              </a:rPr>
              <a:t>re Davide</a:t>
            </a:r>
            <a:r>
              <a:rPr lang="it-IT" sz="2900" spc="-1" dirty="0">
                <a:solidFill>
                  <a:srgbClr val="FFFFFF"/>
                </a:solidFill>
                <a:uFill>
                  <a:solidFill>
                    <a:srgbClr val="FFFFFF"/>
                  </a:solidFill>
                </a:uFill>
                <a:latin typeface="Tahoma"/>
              </a:rPr>
              <a:t>, che la tradizione ricorda, oltre che per le sue gesta, anche come poeta, compositore dei Salmi, darà grande impulso allo sviluppo di un vero e proprio corpo di cantori e musicisti: dei 38.000 leviti presenti in Israele nel momento in cui Salomone gli succede sul trono, «… quattromila lodavano il Signore con tutti gli strumenti inventati da Davide per lodarlo.»</a:t>
            </a:r>
            <a:endParaRPr lang="it-IT" sz="3200" spc="-1" dirty="0">
              <a:solidFill>
                <a:srgbClr val="FFFFFF"/>
              </a:solidFill>
              <a:uFill>
                <a:solidFill>
                  <a:srgbClr val="FFFFFF"/>
                </a:solidFill>
              </a:uFill>
              <a:latin typeface="Tahoma"/>
            </a:endParaRPr>
          </a:p>
          <a:p>
            <a:pPr algn="r">
              <a:lnSpc>
                <a:spcPct val="100000"/>
              </a:lnSpc>
            </a:pPr>
            <a:r>
              <a:rPr lang="it-IT" sz="2900" spc="-1" dirty="0">
                <a:solidFill>
                  <a:srgbClr val="FFFFFF"/>
                </a:solidFill>
                <a:uFill>
                  <a:solidFill>
                    <a:srgbClr val="FFFFFF"/>
                  </a:solidFill>
                </a:uFill>
                <a:latin typeface="Tahoma"/>
              </a:rPr>
              <a:t> 1 Cr 23, 5</a:t>
            </a:r>
            <a:endParaRPr lang="it-IT" sz="3200" spc="-1" dirty="0">
              <a:solidFill>
                <a:srgbClr val="FFFFFF"/>
              </a:solidFill>
              <a:uFill>
                <a:solidFill>
                  <a:srgbClr val="FFFFFF"/>
                </a:solidFill>
              </a:uFill>
              <a:latin typeface="Tahoma"/>
            </a:endParaRPr>
          </a:p>
        </p:txBody>
      </p:sp>
      <p:pic>
        <p:nvPicPr>
          <p:cNvPr id="3" name="Immagine 2">
            <a:extLst>
              <a:ext uri="{FF2B5EF4-FFF2-40B4-BE49-F238E27FC236}">
                <a16:creationId xmlns:a16="http://schemas.microsoft.com/office/drawing/2014/main" id="{1E99C8CB-22ED-AB74-AB55-281EC903327D}"/>
              </a:ext>
            </a:extLst>
          </p:cNvPr>
          <p:cNvPicPr>
            <a:picLocks noChangeAspect="1"/>
          </p:cNvPicPr>
          <p:nvPr/>
        </p:nvPicPr>
        <p:blipFill>
          <a:blip r:embed="rId2"/>
          <a:stretch>
            <a:fillRect/>
          </a:stretch>
        </p:blipFill>
        <p:spPr>
          <a:xfrm>
            <a:off x="7507272" y="1918176"/>
            <a:ext cx="4600107" cy="4593312"/>
          </a:xfrm>
          <a:prstGeom prst="rect">
            <a:avLst/>
          </a:prstGeom>
        </p:spPr>
      </p:pic>
      <p:sp>
        <p:nvSpPr>
          <p:cNvPr id="2" name="CasellaDiTesto 1">
            <a:extLst>
              <a:ext uri="{FF2B5EF4-FFF2-40B4-BE49-F238E27FC236}">
                <a16:creationId xmlns:a16="http://schemas.microsoft.com/office/drawing/2014/main" id="{09CC4F9D-8DC0-8275-148D-FAB3E2C1D7D0}"/>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
        <p:nvSpPr>
          <p:cNvPr id="4" name="CasellaDiTesto 3">
            <a:extLst>
              <a:ext uri="{FF2B5EF4-FFF2-40B4-BE49-F238E27FC236}">
                <a16:creationId xmlns:a16="http://schemas.microsoft.com/office/drawing/2014/main" id="{1E7B0635-60B6-6FD1-AE08-9FB7E1A3D4CC}"/>
              </a:ext>
            </a:extLst>
          </p:cNvPr>
          <p:cNvSpPr txBox="1"/>
          <p:nvPr/>
        </p:nvSpPr>
        <p:spPr>
          <a:xfrm>
            <a:off x="8134072" y="908982"/>
            <a:ext cx="3456384" cy="923330"/>
          </a:xfrm>
          <a:prstGeom prst="rect">
            <a:avLst/>
          </a:prstGeom>
          <a:noFill/>
        </p:spPr>
        <p:txBody>
          <a:bodyPr wrap="square" rtlCol="0">
            <a:spAutoFit/>
          </a:bodyPr>
          <a:lstStyle/>
          <a:p>
            <a:r>
              <a:rPr lang="it-IT" dirty="0"/>
              <a:t>Re Davide salmista nelle tarsie del pavimento della Cattedrale di Siena</a:t>
            </a:r>
          </a:p>
        </p:txBody>
      </p:sp>
    </p:spTree>
    <p:extLst>
      <p:ext uri="{BB962C8B-B14F-4D97-AF65-F5344CB8AC3E}">
        <p14:creationId xmlns:p14="http://schemas.microsoft.com/office/powerpoint/2010/main" val="601285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122">
                                            <p:txEl>
                                              <p:charRg st="515" end="515"/>
                                            </p:txEl>
                                          </p:spTgt>
                                        </p:tgtEl>
                                        <p:attrNameLst>
                                          <p:attrName>style.visibility</p:attrName>
                                        </p:attrNameLst>
                                      </p:cBhvr>
                                      <p:to>
                                        <p:strVal val="visible"/>
                                      </p:to>
                                    </p:set>
                                    <p:animEffect transition="in" filter="fade">
                                      <p:cBhvr additive="repl">
                                        <p:cTn id="7" dur="500"/>
                                        <p:tgtEl>
                                          <p:spTgt spid="122">
                                            <p:txEl>
                                              <p:charRg st="515" end="5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Shape 1"/>
          <p:cNvSpPr txBox="1"/>
          <p:nvPr/>
        </p:nvSpPr>
        <p:spPr>
          <a:xfrm>
            <a:off x="4871864" y="332656"/>
            <a:ext cx="6751352" cy="6338936"/>
          </a:xfrm>
          <a:prstGeom prst="rect">
            <a:avLst/>
          </a:prstGeom>
          <a:noFill/>
          <a:ln>
            <a:noFill/>
          </a:ln>
        </p:spPr>
        <p:txBody>
          <a:bodyPr/>
          <a:lstStyle/>
          <a:p>
            <a:pPr marL="343080" indent="-342720">
              <a:buClr>
                <a:srgbClr val="F7CC2F"/>
              </a:buClr>
              <a:buSzPct val="70000"/>
              <a:buFont typeface="Wingdings" charset="2"/>
              <a:buChar char=""/>
            </a:pPr>
            <a:r>
              <a:rPr lang="it-IT" sz="3000" spc="-1" dirty="0">
                <a:solidFill>
                  <a:srgbClr val="FFFFFF"/>
                </a:solidFill>
                <a:uFill>
                  <a:solidFill>
                    <a:srgbClr val="FFFFFF"/>
                  </a:solidFill>
                </a:uFill>
                <a:latin typeface="Tahoma"/>
              </a:rPr>
              <a:t>Gli israeliti non ci hanno lasciato testimonianze iconografiche su come venissero suonati questi strumenti, ma possiamo ragionevolmente farne un elenco:</a:t>
            </a:r>
            <a:endParaRPr lang="it-IT" sz="3200" spc="-1" dirty="0">
              <a:solidFill>
                <a:srgbClr val="FFFFFF"/>
              </a:solidFill>
              <a:uFill>
                <a:solidFill>
                  <a:srgbClr val="FFFFFF"/>
                </a:solidFill>
              </a:uFill>
              <a:latin typeface="Tahoma"/>
            </a:endParaRPr>
          </a:p>
          <a:p>
            <a:pPr marL="743040" lvl="1" indent="-285480">
              <a:buClr>
                <a:srgbClr val="FFFFFF"/>
              </a:buClr>
              <a:buFont typeface="Arial"/>
              <a:buChar char="•"/>
            </a:pPr>
            <a:r>
              <a:rPr lang="it-IT" sz="2600" spc="-1" dirty="0">
                <a:solidFill>
                  <a:srgbClr val="FFFFFF"/>
                </a:solidFill>
                <a:uFill>
                  <a:solidFill>
                    <a:srgbClr val="FFFFFF"/>
                  </a:solidFill>
                </a:uFill>
                <a:latin typeface="Tahoma"/>
              </a:rPr>
              <a:t>Strumenti a fiato, come le trombe e lo </a:t>
            </a:r>
            <a:r>
              <a:rPr lang="it-IT" sz="2600" u="sng" spc="-1" dirty="0" err="1">
                <a:solidFill>
                  <a:srgbClr val="F7CC2F"/>
                </a:solidFill>
                <a:uFill>
                  <a:solidFill>
                    <a:srgbClr val="FFFFFF"/>
                  </a:solidFill>
                </a:uFill>
                <a:latin typeface="Tahoma"/>
                <a:hlinkClick r:id="rId2"/>
              </a:rPr>
              <a:t>Shofar</a:t>
            </a:r>
            <a:r>
              <a:rPr lang="it-IT" sz="2600" spc="-1" dirty="0">
                <a:solidFill>
                  <a:srgbClr val="FFFFFF"/>
                </a:solidFill>
                <a:uFill>
                  <a:solidFill>
                    <a:srgbClr val="FFFFFF"/>
                  </a:solidFill>
                </a:uFill>
                <a:latin typeface="Tahoma"/>
              </a:rPr>
              <a:t> (il corno d’ariete) che erano riservati ai sacerdoti, i flauti e le zampogne, suonati dalla gente comune</a:t>
            </a:r>
            <a:endParaRPr lang="it-IT" sz="2400" spc="-1" dirty="0">
              <a:solidFill>
                <a:srgbClr val="FFFFFF"/>
              </a:solidFill>
              <a:uFill>
                <a:solidFill>
                  <a:srgbClr val="FFFFFF"/>
                </a:solidFill>
              </a:uFill>
              <a:latin typeface="Tahoma"/>
            </a:endParaRPr>
          </a:p>
          <a:p>
            <a:pPr marL="743040" lvl="1" indent="-285480">
              <a:buClr>
                <a:srgbClr val="FFFFFF"/>
              </a:buClr>
              <a:buFont typeface="Arial"/>
              <a:buChar char="•"/>
            </a:pPr>
            <a:r>
              <a:rPr lang="it-IT" sz="2600" spc="-1" dirty="0">
                <a:solidFill>
                  <a:srgbClr val="FFFFFF"/>
                </a:solidFill>
                <a:uFill>
                  <a:solidFill>
                    <a:srgbClr val="FFFFFF"/>
                  </a:solidFill>
                </a:uFill>
                <a:latin typeface="Tahoma"/>
              </a:rPr>
              <a:t>Strumenti a percussione, tamburini, timpani, cembali, sonagli, usati dai Leviti per scandire i tempi della preghiera, e dalle donne</a:t>
            </a:r>
            <a:endParaRPr lang="it-IT" sz="2400" spc="-1" dirty="0">
              <a:solidFill>
                <a:srgbClr val="FFFFFF"/>
              </a:solidFill>
              <a:uFill>
                <a:solidFill>
                  <a:srgbClr val="FFFFFF"/>
                </a:solidFill>
              </a:uFill>
              <a:latin typeface="Tahoma"/>
            </a:endParaRPr>
          </a:p>
          <a:p>
            <a:pPr marL="743040" lvl="1" indent="-285480">
              <a:buClr>
                <a:srgbClr val="FFFFFF"/>
              </a:buClr>
              <a:buFont typeface="Arial"/>
              <a:buChar char="•"/>
            </a:pPr>
            <a:r>
              <a:rPr lang="it-IT" sz="2600" spc="-1" dirty="0">
                <a:solidFill>
                  <a:srgbClr val="FFFFFF"/>
                </a:solidFill>
                <a:uFill>
                  <a:solidFill>
                    <a:srgbClr val="FFFFFF"/>
                  </a:solidFill>
                </a:uFill>
                <a:latin typeface="Tahoma"/>
              </a:rPr>
              <a:t>Strumenti a corda</a:t>
            </a:r>
            <a:endParaRPr lang="it-IT" sz="2400" spc="-1" dirty="0">
              <a:solidFill>
                <a:srgbClr val="FFFFFF"/>
              </a:solidFill>
              <a:uFill>
                <a:solidFill>
                  <a:srgbClr val="FFFFFF"/>
                </a:solidFill>
              </a:uFill>
              <a:latin typeface="Tahoma"/>
            </a:endParaRPr>
          </a:p>
          <a:p>
            <a:endParaRPr lang="it-IT" sz="3200" spc="-1" dirty="0">
              <a:solidFill>
                <a:srgbClr val="FFFFFF"/>
              </a:solidFill>
              <a:uFill>
                <a:solidFill>
                  <a:srgbClr val="FFFFFF"/>
                </a:solidFill>
              </a:uFill>
              <a:latin typeface="Tahoma"/>
            </a:endParaRPr>
          </a:p>
        </p:txBody>
      </p:sp>
      <p:pic>
        <p:nvPicPr>
          <p:cNvPr id="2" name="Immagine 1">
            <a:extLst>
              <a:ext uri="{FF2B5EF4-FFF2-40B4-BE49-F238E27FC236}">
                <a16:creationId xmlns:a16="http://schemas.microsoft.com/office/drawing/2014/main" id="{359D4E8A-54CC-FDCD-BBF4-B5BFF5E3AE29}"/>
              </a:ext>
            </a:extLst>
          </p:cNvPr>
          <p:cNvPicPr>
            <a:picLocks noChangeAspect="1"/>
          </p:cNvPicPr>
          <p:nvPr/>
        </p:nvPicPr>
        <p:blipFill>
          <a:blip r:embed="rId3"/>
          <a:stretch>
            <a:fillRect/>
          </a:stretch>
        </p:blipFill>
        <p:spPr>
          <a:xfrm>
            <a:off x="148224" y="2708920"/>
            <a:ext cx="4969396" cy="3462547"/>
          </a:xfrm>
          <a:prstGeom prst="rect">
            <a:avLst/>
          </a:prstGeom>
        </p:spPr>
      </p:pic>
      <p:sp>
        <p:nvSpPr>
          <p:cNvPr id="3" name="CasellaDiTesto 2">
            <a:extLst>
              <a:ext uri="{FF2B5EF4-FFF2-40B4-BE49-F238E27FC236}">
                <a16:creationId xmlns:a16="http://schemas.microsoft.com/office/drawing/2014/main" id="{F874FBB1-B6EC-111E-D0D4-BBF7A740AA55}"/>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422733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427906" y="260648"/>
            <a:ext cx="6624736" cy="5618904"/>
          </a:xfrm>
          <a:prstGeom prst="rect">
            <a:avLst/>
          </a:prstGeom>
          <a:noFill/>
          <a:ln>
            <a:noFill/>
          </a:ln>
        </p:spPr>
        <p:txBody>
          <a:bodyPr/>
          <a:lstStyle/>
          <a:p>
            <a:pPr marL="343080" indent="-342720">
              <a:buClr>
                <a:srgbClr val="F7CC2F"/>
              </a:buClr>
              <a:buSzPct val="70000"/>
              <a:buFont typeface="Wingdings" charset="2"/>
              <a:buChar char=""/>
            </a:pPr>
            <a:r>
              <a:rPr lang="it-IT" sz="2600" spc="-1" dirty="0">
                <a:solidFill>
                  <a:srgbClr val="FFFFFF"/>
                </a:solidFill>
                <a:uFill>
                  <a:solidFill>
                    <a:srgbClr val="FFFFFF"/>
                  </a:solidFill>
                </a:uFill>
                <a:latin typeface="Tahoma"/>
              </a:rPr>
              <a:t>Sappiamo che in particolari occasioni della storia di Israele la musica viene in qualche modo «sospesa»</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2600" spc="-1" dirty="0">
                <a:solidFill>
                  <a:srgbClr val="FFFFFF"/>
                </a:solidFill>
                <a:uFill>
                  <a:solidFill>
                    <a:srgbClr val="FFFFFF"/>
                  </a:solidFill>
                </a:uFill>
                <a:latin typeface="Tahoma"/>
              </a:rPr>
              <a:t>Il Nuovo Testamento riferisce soprattutto dell’uso del canto per la preghiera. Paolo raccomanda di lodare Dio con salmi, inni e cantici spirituali</a:t>
            </a:r>
            <a:endParaRPr lang="it-IT" sz="3200" spc="-1" dirty="0">
              <a:solidFill>
                <a:srgbClr val="FFFFFF"/>
              </a:solidFill>
              <a:uFill>
                <a:solidFill>
                  <a:srgbClr val="FFFFFF"/>
                </a:solidFill>
              </a:uFill>
              <a:latin typeface="Tahoma"/>
            </a:endParaRPr>
          </a:p>
          <a:p>
            <a:pPr marL="343080" indent="-342720">
              <a:buClr>
                <a:srgbClr val="F7CC2F"/>
              </a:buClr>
              <a:buSzPct val="70000"/>
              <a:buFont typeface="Wingdings" charset="2"/>
              <a:buChar char=""/>
            </a:pPr>
            <a:r>
              <a:rPr lang="it-IT" sz="2600" spc="-1" dirty="0">
                <a:solidFill>
                  <a:srgbClr val="FFFFFF"/>
                </a:solidFill>
                <a:uFill>
                  <a:solidFill>
                    <a:srgbClr val="FFFFFF"/>
                  </a:solidFill>
                </a:uFill>
                <a:latin typeface="Tahoma"/>
              </a:rPr>
              <a:t>La prima tradizione cristiana seguirà gli usi ebraici. Agli inizi del 900 gli studiosi hanno scoperto affinità tra i canti di alcune tribù ebraiche e le </a:t>
            </a:r>
            <a:r>
              <a:rPr lang="it-IT" sz="2600" spc="-1" dirty="0">
                <a:uFill>
                  <a:solidFill>
                    <a:srgbClr val="FFFFFF"/>
                  </a:solidFill>
                </a:uFill>
                <a:latin typeface="Tahoma"/>
                <a:hlinkClick r:id="rId3"/>
              </a:rPr>
              <a:t>melodie gregoriane</a:t>
            </a:r>
            <a:endParaRPr lang="it-IT" sz="3200" spc="-1" dirty="0">
              <a:uFill>
                <a:solidFill>
                  <a:srgbClr val="FFFFFF"/>
                </a:solidFill>
              </a:uFill>
              <a:latin typeface="Tahoma"/>
            </a:endParaRPr>
          </a:p>
          <a:p>
            <a:pPr marL="343080" indent="-342720">
              <a:buClr>
                <a:srgbClr val="F7CC2F"/>
              </a:buClr>
              <a:buSzPct val="70000"/>
              <a:buFont typeface="Wingdings" charset="2"/>
              <a:buChar char=""/>
            </a:pPr>
            <a:r>
              <a:rPr lang="it-IT" sz="2600" spc="-1" dirty="0">
                <a:solidFill>
                  <a:srgbClr val="FFFFFF"/>
                </a:solidFill>
                <a:uFill>
                  <a:solidFill>
                    <a:srgbClr val="FFFFFF"/>
                  </a:solidFill>
                </a:uFill>
                <a:latin typeface="Tahoma"/>
              </a:rPr>
              <a:t>Nel XVI secolo </a:t>
            </a:r>
            <a:r>
              <a:rPr lang="it-IT" sz="2600" spc="-1" dirty="0">
                <a:uFill>
                  <a:solidFill>
                    <a:srgbClr val="FFFFFF"/>
                  </a:solidFill>
                </a:uFill>
                <a:latin typeface="Tahoma"/>
              </a:rPr>
              <a:t>Martin Lutero</a:t>
            </a:r>
            <a:r>
              <a:rPr lang="it-IT" sz="2600" spc="-1" dirty="0">
                <a:solidFill>
                  <a:srgbClr val="FFFFFF"/>
                </a:solidFill>
                <a:uFill>
                  <a:solidFill>
                    <a:srgbClr val="FFFFFF"/>
                  </a:solidFill>
                </a:uFill>
                <a:latin typeface="Tahoma"/>
              </a:rPr>
              <a:t> compose canti in tedesco, che furono poi rielaborati da </a:t>
            </a:r>
            <a:r>
              <a:rPr lang="it-IT" sz="2600" spc="-1" dirty="0">
                <a:uFill>
                  <a:solidFill>
                    <a:srgbClr val="FFFFFF"/>
                  </a:solidFill>
                </a:uFill>
                <a:latin typeface="Tahoma"/>
                <a:hlinkClick r:id="rId4"/>
              </a:rPr>
              <a:t>J. S. Bach</a:t>
            </a:r>
            <a:r>
              <a:rPr lang="it-IT" sz="2600" spc="-1" dirty="0">
                <a:uFill>
                  <a:solidFill>
                    <a:srgbClr val="FFFFFF"/>
                  </a:solidFill>
                </a:uFill>
                <a:latin typeface="Tahoma"/>
              </a:rPr>
              <a:t> e da </a:t>
            </a:r>
            <a:r>
              <a:rPr lang="it-IT" sz="2600" spc="-1" dirty="0">
                <a:uFill>
                  <a:solidFill>
                    <a:srgbClr val="FFFFFF"/>
                  </a:solidFill>
                </a:uFill>
                <a:latin typeface="Tahoma"/>
                <a:hlinkClick r:id="rId5"/>
              </a:rPr>
              <a:t>G. F. </a:t>
            </a:r>
            <a:r>
              <a:rPr lang="it-IT" sz="2600" spc="-1" dirty="0" err="1">
                <a:uFill>
                  <a:solidFill>
                    <a:srgbClr val="FFFFFF"/>
                  </a:solidFill>
                </a:uFill>
                <a:latin typeface="Tahoma"/>
                <a:hlinkClick r:id="rId5"/>
              </a:rPr>
              <a:t>Haendel</a:t>
            </a:r>
            <a:r>
              <a:rPr lang="it-IT" sz="2600" spc="-1" dirty="0">
                <a:uFill>
                  <a:solidFill>
                    <a:srgbClr val="FFFFFF"/>
                  </a:solidFill>
                </a:uFill>
                <a:latin typeface="Tahoma"/>
              </a:rPr>
              <a:t> </a:t>
            </a:r>
            <a:r>
              <a:rPr lang="it-IT" sz="2600" spc="-1" dirty="0">
                <a:solidFill>
                  <a:srgbClr val="FFFFFF"/>
                </a:solidFill>
                <a:uFill>
                  <a:solidFill>
                    <a:srgbClr val="FFFFFF"/>
                  </a:solidFill>
                </a:uFill>
                <a:latin typeface="Tahoma"/>
              </a:rPr>
              <a:t>nel XVIII secolo</a:t>
            </a:r>
            <a:endParaRPr lang="it-IT" sz="3200" spc="-1" dirty="0">
              <a:solidFill>
                <a:srgbClr val="FFFFFF"/>
              </a:solidFill>
              <a:uFill>
                <a:solidFill>
                  <a:srgbClr val="FFFFFF"/>
                </a:solidFill>
              </a:uFill>
              <a:latin typeface="Tahoma"/>
            </a:endParaRPr>
          </a:p>
        </p:txBody>
      </p:sp>
      <p:pic>
        <p:nvPicPr>
          <p:cNvPr id="2" name="Immagine 1">
            <a:extLst>
              <a:ext uri="{FF2B5EF4-FFF2-40B4-BE49-F238E27FC236}">
                <a16:creationId xmlns:a16="http://schemas.microsoft.com/office/drawing/2014/main" id="{09C24DF6-C32B-9ACA-8196-ADD4585BC2DC}"/>
              </a:ext>
            </a:extLst>
          </p:cNvPr>
          <p:cNvPicPr>
            <a:picLocks noChangeAspect="1"/>
          </p:cNvPicPr>
          <p:nvPr/>
        </p:nvPicPr>
        <p:blipFill>
          <a:blip r:embed="rId6"/>
          <a:stretch>
            <a:fillRect/>
          </a:stretch>
        </p:blipFill>
        <p:spPr>
          <a:xfrm>
            <a:off x="7392144" y="692696"/>
            <a:ext cx="4371950" cy="5829267"/>
          </a:xfrm>
          <a:prstGeom prst="rect">
            <a:avLst/>
          </a:prstGeom>
        </p:spPr>
      </p:pic>
      <p:sp>
        <p:nvSpPr>
          <p:cNvPr id="3" name="CasellaDiTesto 2">
            <a:extLst>
              <a:ext uri="{FF2B5EF4-FFF2-40B4-BE49-F238E27FC236}">
                <a16:creationId xmlns:a16="http://schemas.microsoft.com/office/drawing/2014/main" id="{B09F609D-10A8-A98E-ABD4-FC9C76C07099}"/>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265445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367808" y="332656"/>
            <a:ext cx="7543800" cy="6264696"/>
          </a:xfrm>
        </p:spPr>
        <p:txBody>
          <a:bodyPr/>
          <a:lstStyle/>
          <a:p>
            <a:r>
              <a:rPr lang="it-IT" dirty="0"/>
              <a:t>Mentre il Europa la musica religiosa assumeva una sua propria fisionomia, dall’altra parte dell’oceano si affermavano nuovi stili e nuove sensibilità</a:t>
            </a:r>
          </a:p>
          <a:p>
            <a:r>
              <a:rPr lang="it-IT" dirty="0"/>
              <a:t>Tra il 1790 e il 1830 circa un milione di africani furono portati al Sud degli Stati Uniti per lavorare nei campi di cotone. Alla vigilia della guerra civile, i neri d’America erano circa 4,5 milioni di persone, considerati alla stregua di servi senza alcun diritto</a:t>
            </a:r>
          </a:p>
        </p:txBody>
      </p:sp>
      <p:pic>
        <p:nvPicPr>
          <p:cNvPr id="2" name="Immagine 1">
            <a:extLst>
              <a:ext uri="{FF2B5EF4-FFF2-40B4-BE49-F238E27FC236}">
                <a16:creationId xmlns:a16="http://schemas.microsoft.com/office/drawing/2014/main" id="{85534EFA-A6FE-4805-6D7A-3F453EA93B56}"/>
              </a:ext>
            </a:extLst>
          </p:cNvPr>
          <p:cNvPicPr>
            <a:picLocks noChangeAspect="1"/>
          </p:cNvPicPr>
          <p:nvPr/>
        </p:nvPicPr>
        <p:blipFill>
          <a:blip r:embed="rId2"/>
          <a:stretch>
            <a:fillRect/>
          </a:stretch>
        </p:blipFill>
        <p:spPr>
          <a:xfrm>
            <a:off x="767408" y="591517"/>
            <a:ext cx="3383448" cy="5674965"/>
          </a:xfrm>
          <a:prstGeom prst="rect">
            <a:avLst/>
          </a:prstGeom>
        </p:spPr>
      </p:pic>
      <p:sp>
        <p:nvSpPr>
          <p:cNvPr id="4" name="CasellaDiTesto 3">
            <a:extLst>
              <a:ext uri="{FF2B5EF4-FFF2-40B4-BE49-F238E27FC236}">
                <a16:creationId xmlns:a16="http://schemas.microsoft.com/office/drawing/2014/main" id="{956A3386-B941-8888-18D8-90C5FD27E9AD}"/>
              </a:ext>
            </a:extLst>
          </p:cNvPr>
          <p:cNvSpPr txBox="1"/>
          <p:nvPr/>
        </p:nvSpPr>
        <p:spPr>
          <a:xfrm rot="16200000">
            <a:off x="-1503490" y="4932179"/>
            <a:ext cx="3456384" cy="338554"/>
          </a:xfrm>
          <a:prstGeom prst="rect">
            <a:avLst/>
          </a:prstGeom>
          <a:noFill/>
        </p:spPr>
        <p:txBody>
          <a:bodyPr wrap="square" rtlCol="0">
            <a:spAutoFit/>
          </a:bodyPr>
          <a:lstStyle/>
          <a:p>
            <a:r>
              <a:rPr lang="it-IT" sz="1600" i="1" dirty="0"/>
              <a:t>Nicola Romano per </a:t>
            </a:r>
            <a:r>
              <a:rPr lang="it-IT" sz="1600" i="1" dirty="0" err="1"/>
              <a:t>RadioArte</a:t>
            </a:r>
            <a:r>
              <a:rPr lang="it-IT" sz="1600" i="1" dirty="0"/>
              <a:t> 2023</a:t>
            </a:r>
          </a:p>
        </p:txBody>
      </p:sp>
    </p:spTree>
    <p:extLst>
      <p:ext uri="{BB962C8B-B14F-4D97-AF65-F5344CB8AC3E}">
        <p14:creationId xmlns:p14="http://schemas.microsoft.com/office/powerpoint/2010/main" val="562409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9336" y="440668"/>
            <a:ext cx="7920880" cy="5976664"/>
          </a:xfrm>
        </p:spPr>
        <p:txBody>
          <a:bodyPr/>
          <a:lstStyle/>
          <a:p>
            <a:r>
              <a:rPr lang="it-IT" dirty="0"/>
              <a:t>Il canto accompagnava il lavoro nei campi per renderlo più sopportabile. Era un inno di solidarietà che si basava sulla fede. Era il </a:t>
            </a:r>
            <a:r>
              <a:rPr lang="it-IT" dirty="0">
                <a:hlinkClick r:id="rId2"/>
              </a:rPr>
              <a:t>Gospel</a:t>
            </a:r>
            <a:endParaRPr lang="it-IT" dirty="0"/>
          </a:p>
          <a:p>
            <a:r>
              <a:rPr lang="it-IT" dirty="0"/>
              <a:t>Le più belle cominciarono ad essere utilizzate durante le celebrazioni religiose: la Messa era per i neri una festa musicale nella quale immergersi anima e corpo</a:t>
            </a:r>
          </a:p>
          <a:p>
            <a:r>
              <a:rPr lang="it-IT" dirty="0"/>
              <a:t>Dalla fusione dei canti africani con la liturgia dei predicatori bianchi risultò un nuovo stile di Gospel: il </a:t>
            </a:r>
            <a:r>
              <a:rPr lang="it-IT" dirty="0">
                <a:hlinkClick r:id="rId3"/>
              </a:rPr>
              <a:t>Negro-Spiritual</a:t>
            </a:r>
            <a:endParaRPr lang="it-IT" dirty="0"/>
          </a:p>
        </p:txBody>
      </p:sp>
      <p:pic>
        <p:nvPicPr>
          <p:cNvPr id="2" name="Immagine 1">
            <a:extLst>
              <a:ext uri="{FF2B5EF4-FFF2-40B4-BE49-F238E27FC236}">
                <a16:creationId xmlns:a16="http://schemas.microsoft.com/office/drawing/2014/main" id="{F1569F66-8986-C9B1-36A6-6735FC23CCA4}"/>
              </a:ext>
            </a:extLst>
          </p:cNvPr>
          <p:cNvPicPr>
            <a:picLocks noChangeAspect="1"/>
          </p:cNvPicPr>
          <p:nvPr/>
        </p:nvPicPr>
        <p:blipFill>
          <a:blip r:embed="rId4"/>
          <a:stretch>
            <a:fillRect/>
          </a:stretch>
        </p:blipFill>
        <p:spPr>
          <a:xfrm>
            <a:off x="7948569" y="2204864"/>
            <a:ext cx="3910775" cy="4301852"/>
          </a:xfrm>
          <a:prstGeom prst="rect">
            <a:avLst/>
          </a:prstGeom>
        </p:spPr>
      </p:pic>
    </p:spTree>
    <p:extLst>
      <p:ext uri="{BB962C8B-B14F-4D97-AF65-F5344CB8AC3E}">
        <p14:creationId xmlns:p14="http://schemas.microsoft.com/office/powerpoint/2010/main" val="4241077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Riflesso">
  <a:themeElements>
    <a:clrScheme name="1_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fontScheme name="1_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1_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1_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1_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1_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1_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1_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1_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1_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2007</Words>
  <Application>Microsoft Office PowerPoint</Application>
  <PresentationFormat>Widescreen</PresentationFormat>
  <Paragraphs>104</Paragraphs>
  <Slides>25</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25</vt:i4>
      </vt:variant>
    </vt:vector>
  </HeadingPairs>
  <TitlesOfParts>
    <vt:vector size="30" baseType="lpstr">
      <vt:lpstr>Arial</vt:lpstr>
      <vt:lpstr>Calibri</vt:lpstr>
      <vt:lpstr>Tahoma</vt:lpstr>
      <vt:lpstr>Wingdings</vt:lpstr>
      <vt:lpstr>1_Riflesso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Romano</dc:creator>
  <cp:lastModifiedBy>utente</cp:lastModifiedBy>
  <cp:revision>75</cp:revision>
  <cp:lastPrinted>2023-08-16T22:08:52Z</cp:lastPrinted>
  <dcterms:created xsi:type="dcterms:W3CDTF">2015-02-25T16:43:48Z</dcterms:created>
  <dcterms:modified xsi:type="dcterms:W3CDTF">2023-08-18T15:42:30Z</dcterms:modified>
</cp:coreProperties>
</file>